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95" r:id="rId2"/>
    <p:sldId id="268" r:id="rId3"/>
    <p:sldId id="286" r:id="rId4"/>
    <p:sldId id="266" r:id="rId5"/>
    <p:sldId id="282" r:id="rId6"/>
    <p:sldId id="284" r:id="rId7"/>
    <p:sldId id="298" r:id="rId8"/>
    <p:sldId id="290" r:id="rId9"/>
    <p:sldId id="289" r:id="rId10"/>
    <p:sldId id="288" r:id="rId11"/>
    <p:sldId id="299" r:id="rId12"/>
    <p:sldId id="300" r:id="rId13"/>
    <p:sldId id="301" r:id="rId14"/>
    <p:sldId id="267" r:id="rId15"/>
    <p:sldId id="291" r:id="rId16"/>
    <p:sldId id="269" r:id="rId17"/>
    <p:sldId id="292" r:id="rId18"/>
    <p:sldId id="293" r:id="rId19"/>
    <p:sldId id="294" r:id="rId20"/>
    <p:sldId id="297" r:id="rId21"/>
    <p:sldId id="296" r:id="rId22"/>
    <p:sldId id="303" r:id="rId23"/>
    <p:sldId id="287" r:id="rId24"/>
    <p:sldId id="306" r:id="rId25"/>
    <p:sldId id="304" r:id="rId26"/>
    <p:sldId id="305" r:id="rId27"/>
    <p:sldId id="302" r:id="rId28"/>
    <p:sldId id="307" r:id="rId29"/>
    <p:sldId id="308" r:id="rId30"/>
    <p:sldId id="309" r:id="rId31"/>
    <p:sldId id="310" r:id="rId32"/>
    <p:sldId id="311" r:id="rId33"/>
    <p:sldId id="312" r:id="rId34"/>
    <p:sldId id="313" r:id="rId35"/>
    <p:sldId id="314" r:id="rId36"/>
    <p:sldId id="315" r:id="rId37"/>
    <p:sldId id="316"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713"/>
    <a:srgbClr val="E5021C"/>
    <a:srgbClr val="FB0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9" autoAdjust="0"/>
    <p:restoredTop sz="94660"/>
  </p:normalViewPr>
  <p:slideViewPr>
    <p:cSldViewPr snapToGrid="0" snapToObjects="1">
      <p:cViewPr varScale="1">
        <p:scale>
          <a:sx n="71" d="100"/>
          <a:sy n="71" d="100"/>
        </p:scale>
        <p:origin x="1032" y="6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7" d="100"/>
          <a:sy n="87" d="100"/>
        </p:scale>
        <p:origin x="-3816"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60F902-1296-4145-9D7E-5D297535C39D}" type="datetimeFigureOut">
              <a:rPr lang="en-US" smtClean="0"/>
              <a:t>10/30/2017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6607A2-26E4-D540-A052-8351F92D48F0}" type="slidenum">
              <a:rPr lang="en-US" smtClean="0"/>
              <a:t>‹#›</a:t>
            </a:fld>
            <a:endParaRPr lang="en-US" dirty="0"/>
          </a:p>
        </p:txBody>
      </p:sp>
    </p:spTree>
    <p:extLst>
      <p:ext uri="{BB962C8B-B14F-4D97-AF65-F5344CB8AC3E}">
        <p14:creationId xmlns:p14="http://schemas.microsoft.com/office/powerpoint/2010/main" val="6560170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taking the time to review our new general</a:t>
            </a:r>
            <a:r>
              <a:rPr lang="en-US" baseline="0" dirty="0" smtClean="0"/>
              <a:t> reference resource for students in grades 2-12 today.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a:t>
            </a:fld>
            <a:endParaRPr lang="en-US" dirty="0"/>
          </a:p>
        </p:txBody>
      </p:sp>
    </p:spTree>
    <p:extLst>
      <p:ext uri="{BB962C8B-B14F-4D97-AF65-F5344CB8AC3E}">
        <p14:creationId xmlns:p14="http://schemas.microsoft.com/office/powerpoint/2010/main" val="2596266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Search</a:t>
            </a:r>
            <a:r>
              <a:rPr lang="en-US" baseline="0" dirty="0" smtClean="0"/>
              <a:t> and view hundreds of short videos to build background knowledge, engage visual learners or introduce a new topic</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10</a:t>
            </a:fld>
            <a:endParaRPr lang="en-US" dirty="0"/>
          </a:p>
        </p:txBody>
      </p:sp>
    </p:spTree>
    <p:extLst>
      <p:ext uri="{BB962C8B-B14F-4D97-AF65-F5344CB8AC3E}">
        <p14:creationId xmlns:p14="http://schemas.microsoft.com/office/powerpoint/2010/main" val="3834313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Dictionary is designed to easily build in-context vocabulary and can be used in multiple ways. A user can click on the dictionary icon and input any word they’d like defined or when reading an article or text asset, they can simply highlight the word in context, click dictionary, and have it immediately defined and pronounced for them.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11</a:t>
            </a:fld>
            <a:endParaRPr lang="en-US" dirty="0"/>
          </a:p>
        </p:txBody>
      </p:sp>
    </p:spTree>
    <p:extLst>
      <p:ext uri="{BB962C8B-B14F-4D97-AF65-F5344CB8AC3E}">
        <p14:creationId xmlns:p14="http://schemas.microsoft.com/office/powerpoint/2010/main" val="3834313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also</a:t>
            </a:r>
            <a:r>
              <a:rPr lang="en-US" baseline="0" dirty="0" smtClean="0"/>
              <a:t> provides a portal to more than 1100 world newspapers in 73 languages. To access, simply click on the World Newspaper icon in the top navigation, click the drop down box and select your desired country from the alphabetical listing.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12</a:t>
            </a:fld>
            <a:endParaRPr lang="en-US" dirty="0"/>
          </a:p>
        </p:txBody>
      </p:sp>
    </p:spTree>
    <p:extLst>
      <p:ext uri="{BB962C8B-B14F-4D97-AF65-F5344CB8AC3E}">
        <p14:creationId xmlns:p14="http://schemas.microsoft.com/office/powerpoint/2010/main" val="383431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atlas is the last of the primary top navigation features and offers geopolitical, thematic, exploration and distance maps. Users can drill down further into each map by clicking on bolded text within the map. Related articles will appear below the map for further learning.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13</a:t>
            </a:fld>
            <a:endParaRPr lang="en-US" dirty="0"/>
          </a:p>
        </p:txBody>
      </p:sp>
    </p:spTree>
    <p:extLst>
      <p:ext uri="{BB962C8B-B14F-4D97-AF65-F5344CB8AC3E}">
        <p14:creationId xmlns:p14="http://schemas.microsoft.com/office/powerpoint/2010/main" val="383431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like to show you a typical</a:t>
            </a:r>
            <a:r>
              <a:rPr lang="en-US" baseline="0" dirty="0" smtClean="0"/>
              <a:t> user search, return and learning opportunity experience now and have chosen polar bears to explore.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14</a:t>
            </a:fld>
            <a:endParaRPr lang="en-US" dirty="0"/>
          </a:p>
        </p:txBody>
      </p:sp>
    </p:spTree>
    <p:extLst>
      <p:ext uri="{BB962C8B-B14F-4D97-AF65-F5344CB8AC3E}">
        <p14:creationId xmlns:p14="http://schemas.microsoft.com/office/powerpoint/2010/main" val="396709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see here, the search</a:t>
            </a:r>
            <a:r>
              <a:rPr lang="en-US" baseline="0" dirty="0" smtClean="0"/>
              <a:t> return for polar bears includes every type of media and text we have on polar bears in one clean and easy-to-navigate return. Images, videos, articles, additional text types and related websites are all returned at once for easy and efficient discovery. Users then have the option to explore directly from this page, filter by media type (above the images is this filter) and further filter the articles by reading level.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15</a:t>
            </a:fld>
            <a:endParaRPr lang="en-US" dirty="0"/>
          </a:p>
        </p:txBody>
      </p:sp>
    </p:spTree>
    <p:extLst>
      <p:ext uri="{BB962C8B-B14F-4D97-AF65-F5344CB8AC3E}">
        <p14:creationId xmlns:p14="http://schemas.microsoft.com/office/powerpoint/2010/main" val="782955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user has selected the 1150 </a:t>
            </a:r>
            <a:r>
              <a:rPr lang="en-US" baseline="0" dirty="0" err="1" smtClean="0"/>
              <a:t>Lexile</a:t>
            </a:r>
            <a:r>
              <a:rPr lang="en-US" baseline="0" dirty="0" smtClean="0"/>
              <a:t> article. You can see here some of the additional assets will travel with the user, including video and images to keep from having to return to the search return page to explore additional features.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16</a:t>
            </a:fld>
            <a:endParaRPr lang="en-US" dirty="0"/>
          </a:p>
        </p:txBody>
      </p:sp>
    </p:spTree>
    <p:extLst>
      <p:ext uri="{BB962C8B-B14F-4D97-AF65-F5344CB8AC3E}">
        <p14:creationId xmlns:p14="http://schemas.microsoft.com/office/powerpoint/2010/main" val="3016770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a:t>
            </a:r>
            <a:r>
              <a:rPr lang="en-US" baseline="0" dirty="0" smtClean="0"/>
              <a:t> videos add context and additional perspective and introduce academic vocabulary that will be encountered in the articles.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17</a:t>
            </a:fld>
            <a:endParaRPr lang="en-US" dirty="0"/>
          </a:p>
        </p:txBody>
      </p:sp>
    </p:spTree>
    <p:extLst>
      <p:ext uri="{BB962C8B-B14F-4D97-AF65-F5344CB8AC3E}">
        <p14:creationId xmlns:p14="http://schemas.microsoft.com/office/powerpoint/2010/main" val="2574935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Related</a:t>
            </a:r>
            <a:r>
              <a:rPr lang="en-US" baseline="0" dirty="0" smtClean="0"/>
              <a:t> maps also provide additional understanding, context, and a wider view of the subject.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18</a:t>
            </a:fld>
            <a:endParaRPr lang="en-US" dirty="0"/>
          </a:p>
        </p:txBody>
      </p:sp>
    </p:spTree>
    <p:extLst>
      <p:ext uri="{BB962C8B-B14F-4D97-AF65-F5344CB8AC3E}">
        <p14:creationId xmlns:p14="http://schemas.microsoft.com/office/powerpoint/2010/main" val="3114631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text types include fact boxes, charts, sidebar articles, </a:t>
            </a:r>
            <a:r>
              <a:rPr lang="en-US" baseline="0" dirty="0" err="1" smtClean="0"/>
              <a:t>cutways</a:t>
            </a:r>
            <a:r>
              <a:rPr lang="en-US" baseline="0" dirty="0" smtClean="0"/>
              <a:t> like the one you see here and more.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19</a:t>
            </a:fld>
            <a:endParaRPr lang="en-US" dirty="0"/>
          </a:p>
        </p:txBody>
      </p:sp>
    </p:spTree>
    <p:extLst>
      <p:ext uri="{BB962C8B-B14F-4D97-AF65-F5344CB8AC3E}">
        <p14:creationId xmlns:p14="http://schemas.microsoft.com/office/powerpoint/2010/main" val="410097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It’s true that not all search bars are created equal. Quality returns matter. What good is getting hundreds</a:t>
            </a:r>
            <a:r>
              <a:rPr lang="en-US" baseline="0" dirty="0" smtClean="0"/>
              <a:t> of pages of returns if you have to spend hours sorting through them to find relevant content? And then more time trying to verify whether or not the content you found is credible and accurate? </a:t>
            </a:r>
            <a:endParaRPr lang="en-US" dirty="0" smtClean="0"/>
          </a:p>
          <a:p>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a:t>
            </a:fld>
            <a:endParaRPr lang="en-US" dirty="0"/>
          </a:p>
        </p:txBody>
      </p:sp>
    </p:spTree>
    <p:extLst>
      <p:ext uri="{BB962C8B-B14F-4D97-AF65-F5344CB8AC3E}">
        <p14:creationId xmlns:p14="http://schemas.microsoft.com/office/powerpoint/2010/main" val="1363371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Hundreds of career articles</a:t>
            </a:r>
            <a:r>
              <a:rPr lang="en-US" baseline="0" dirty="0" smtClean="0"/>
              <a:t> give real world context to research and include an occupation overview snapshot featuring estimated income, projected job growth, educational requirements and more.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20</a:t>
            </a:fld>
            <a:endParaRPr lang="en-US" dirty="0"/>
          </a:p>
        </p:txBody>
      </p:sp>
    </p:spTree>
    <p:extLst>
      <p:ext uri="{BB962C8B-B14F-4D97-AF65-F5344CB8AC3E}">
        <p14:creationId xmlns:p14="http://schemas.microsoft.com/office/powerpoint/2010/main" val="2658473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includes more than 80,000 curated websites for additional learning. These websites</a:t>
            </a:r>
            <a:r>
              <a:rPr lang="en-US" baseline="0" dirty="0" smtClean="0"/>
              <a:t> have been editorially vetted and contain only age- and reading-level appropriate content and greatly support teachers as much as students looking for digital content.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21</a:t>
            </a:fld>
            <a:endParaRPr lang="en-US" dirty="0"/>
          </a:p>
        </p:txBody>
      </p:sp>
    </p:spTree>
    <p:extLst>
      <p:ext uri="{BB962C8B-B14F-4D97-AF65-F5344CB8AC3E}">
        <p14:creationId xmlns:p14="http://schemas.microsoft.com/office/powerpoint/2010/main" val="332592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search</a:t>
            </a:r>
            <a:r>
              <a:rPr lang="en-US" baseline="0" dirty="0" smtClean="0"/>
              <a:t> China, and take a look at some of the specific article features and supports.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22</a:t>
            </a:fld>
            <a:endParaRPr lang="en-US" dirty="0"/>
          </a:p>
        </p:txBody>
      </p:sp>
    </p:spTree>
    <p:extLst>
      <p:ext uri="{BB962C8B-B14F-4D97-AF65-F5344CB8AC3E}">
        <p14:creationId xmlns:p14="http://schemas.microsoft.com/office/powerpoint/2010/main" val="3610734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You’ll notice the same return presentation as when we searched</a:t>
            </a:r>
            <a:r>
              <a:rPr lang="en-US" baseline="0" dirty="0" smtClean="0"/>
              <a:t> Polar Bears. The site was designed with repeat usability in mind and this predictable layout enables students to quickly find what they’re searching for and easily navigate the content.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23</a:t>
            </a:fld>
            <a:endParaRPr lang="en-US" dirty="0"/>
          </a:p>
        </p:txBody>
      </p:sp>
    </p:spTree>
    <p:extLst>
      <p:ext uri="{BB962C8B-B14F-4D97-AF65-F5344CB8AC3E}">
        <p14:creationId xmlns:p14="http://schemas.microsoft.com/office/powerpoint/2010/main" val="1859663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in the article students can confirm the </a:t>
            </a:r>
            <a:r>
              <a:rPr lang="en-US" baseline="0" dirty="0" err="1" smtClean="0"/>
              <a:t>Lexile</a:t>
            </a:r>
            <a:r>
              <a:rPr lang="en-US" baseline="0" dirty="0" smtClean="0"/>
              <a:t> level if needed or quickly jump down to the citation if necessary.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24</a:t>
            </a:fld>
            <a:endParaRPr lang="en-US" dirty="0"/>
          </a:p>
        </p:txBody>
      </p:sp>
    </p:spTree>
    <p:extLst>
      <p:ext uri="{BB962C8B-B14F-4D97-AF65-F5344CB8AC3E}">
        <p14:creationId xmlns:p14="http://schemas.microsoft.com/office/powerpoint/2010/main" val="33024845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Table of Contents</a:t>
            </a:r>
            <a:r>
              <a:rPr lang="en-US" baseline="0" dirty="0" smtClean="0"/>
              <a:t> is available for all articles that have multiple sections for quick and easy retrieval of desired information.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25</a:t>
            </a:fld>
            <a:endParaRPr lang="en-US" dirty="0"/>
          </a:p>
        </p:txBody>
      </p:sp>
    </p:spTree>
    <p:extLst>
      <p:ext uri="{BB962C8B-B14F-4D97-AF65-F5344CB8AC3E}">
        <p14:creationId xmlns:p14="http://schemas.microsoft.com/office/powerpoint/2010/main" val="1387284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click on the expand</a:t>
            </a:r>
            <a:r>
              <a:rPr lang="en-US" baseline="0" dirty="0" smtClean="0"/>
              <a:t> icon to the left of the TOC to open up the hyperlinked menu.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26</a:t>
            </a:fld>
            <a:endParaRPr lang="en-US" dirty="0"/>
          </a:p>
        </p:txBody>
      </p:sp>
    </p:spTree>
    <p:extLst>
      <p:ext uri="{BB962C8B-B14F-4D97-AF65-F5344CB8AC3E}">
        <p14:creationId xmlns:p14="http://schemas.microsoft.com/office/powerpoint/2010/main" val="2983901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top right of each article are three</a:t>
            </a:r>
            <a:r>
              <a:rPr lang="en-US" baseline="0" dirty="0" smtClean="0"/>
              <a:t> additional tools: standard alignment, email, and read aloud.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27</a:t>
            </a:fld>
            <a:endParaRPr lang="en-US" dirty="0"/>
          </a:p>
        </p:txBody>
      </p:sp>
    </p:spTree>
    <p:extLst>
      <p:ext uri="{BB962C8B-B14F-4D97-AF65-F5344CB8AC3E}">
        <p14:creationId xmlns:p14="http://schemas.microsoft.com/office/powerpoint/2010/main" val="7076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Clicking the standard alignment link will bring you to this screen where you can select</a:t>
            </a:r>
            <a:r>
              <a:rPr lang="en-US" baseline="0" dirty="0" smtClean="0"/>
              <a:t> the national or state standard you’re looking to correlate to. Clicking on the drop down will prompt an alphabetical listing of first national and then state standards. These are updated as soon as new standards become available and are officially adopted by a state.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28</a:t>
            </a:fld>
            <a:endParaRPr lang="en-US" dirty="0"/>
          </a:p>
        </p:txBody>
      </p:sp>
    </p:spTree>
    <p:extLst>
      <p:ext uri="{BB962C8B-B14F-4D97-AF65-F5344CB8AC3E}">
        <p14:creationId xmlns:p14="http://schemas.microsoft.com/office/powerpoint/2010/main" val="2737378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chose the Texas Essential Knowledge Skills standards because Texans love their standards! You’ll see here the specific standards that this particular China article correlates with. Perhaps equally useful is this link to the right which allows you to find all materials within GO that align to this standard.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29</a:t>
            </a:fld>
            <a:endParaRPr lang="en-US" dirty="0"/>
          </a:p>
        </p:txBody>
      </p:sp>
    </p:spTree>
    <p:extLst>
      <p:ext uri="{BB962C8B-B14F-4D97-AF65-F5344CB8AC3E}">
        <p14:creationId xmlns:p14="http://schemas.microsoft.com/office/powerpoint/2010/main" val="2798602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Scholastic GO! search</a:t>
            </a:r>
            <a:r>
              <a:rPr lang="en-US" baseline="0" dirty="0" smtClean="0"/>
              <a:t> engines sits upon hundreds of thousands of credible, accurate, reliable content assets written by experts and verified by professional editors. These same editors then write the content at a variety of levels to ensure entry points into the learning for all skill and reading abilities.  In the age of information and fake news – why is it more important than ever to provide researchers with a trusted place to find information?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a:t>
            </a:fld>
            <a:endParaRPr lang="en-US" dirty="0"/>
          </a:p>
        </p:txBody>
      </p:sp>
    </p:spTree>
    <p:extLst>
      <p:ext uri="{BB962C8B-B14F-4D97-AF65-F5344CB8AC3E}">
        <p14:creationId xmlns:p14="http://schemas.microsoft.com/office/powerpoint/2010/main" val="3610734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clicking on this</a:t>
            </a:r>
            <a:r>
              <a:rPr lang="en-US" baseline="0" dirty="0" smtClean="0"/>
              <a:t> link, you can further sort by subject, grade, specific standard, drilling down until you find all content that applies.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30</a:t>
            </a:fld>
            <a:endParaRPr lang="en-US" dirty="0"/>
          </a:p>
        </p:txBody>
      </p:sp>
    </p:spTree>
    <p:extLst>
      <p:ext uri="{BB962C8B-B14F-4D97-AF65-F5344CB8AC3E}">
        <p14:creationId xmlns:p14="http://schemas.microsoft.com/office/powerpoint/2010/main" val="1341350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read-aloud feature</a:t>
            </a:r>
            <a:r>
              <a:rPr lang="en-US" baseline="0" dirty="0" smtClean="0"/>
              <a:t> can be enabled by clicking the “Turn Read Aloud On” link in the top right corner.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31</a:t>
            </a:fld>
            <a:endParaRPr lang="en-US" dirty="0"/>
          </a:p>
        </p:txBody>
      </p:sp>
    </p:spTree>
    <p:extLst>
      <p:ext uri="{BB962C8B-B14F-4D97-AF65-F5344CB8AC3E}">
        <p14:creationId xmlns:p14="http://schemas.microsoft.com/office/powerpoint/2010/main" val="4217303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click the read aloud and select</a:t>
            </a:r>
            <a:r>
              <a:rPr lang="en-US" baseline="0" dirty="0" smtClean="0"/>
              <a:t> the sentence you’d like to begin with within the text. The words are highlighted as they’re read aloud to support beginning and struggling readers and well as ELL and ESL students.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32</a:t>
            </a:fld>
            <a:endParaRPr lang="en-US" dirty="0"/>
          </a:p>
        </p:txBody>
      </p:sp>
    </p:spTree>
    <p:extLst>
      <p:ext uri="{BB962C8B-B14F-4D97-AF65-F5344CB8AC3E}">
        <p14:creationId xmlns:p14="http://schemas.microsoft.com/office/powerpoint/2010/main" val="2365627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of</a:t>
            </a:r>
            <a:r>
              <a:rPr lang="en-US" baseline="0" dirty="0" smtClean="0"/>
              <a:t> our articles and texts can be emailed as well, which is perfect for teachers looking to push content at various levels to their students or students working collaboratively.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33</a:t>
            </a:fld>
            <a:endParaRPr lang="en-US" dirty="0"/>
          </a:p>
        </p:txBody>
      </p:sp>
    </p:spTree>
    <p:extLst>
      <p:ext uri="{BB962C8B-B14F-4D97-AF65-F5344CB8AC3E}">
        <p14:creationId xmlns:p14="http://schemas.microsoft.com/office/powerpoint/2010/main" val="1447631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Simply click email,</a:t>
            </a:r>
            <a:r>
              <a:rPr lang="en-US" baseline="0" dirty="0" smtClean="0"/>
              <a:t> fill in the email address field and hit submit. The recipient will receive an email from </a:t>
            </a:r>
            <a:r>
              <a:rPr lang="en-US" baseline="0" dirty="0" err="1" smtClean="0"/>
              <a:t>email-article@scholasticlibrary.com</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34</a:t>
            </a:fld>
            <a:endParaRPr lang="en-US" dirty="0"/>
          </a:p>
        </p:txBody>
      </p:sp>
    </p:spTree>
    <p:extLst>
      <p:ext uri="{BB962C8B-B14F-4D97-AF65-F5344CB8AC3E}">
        <p14:creationId xmlns:p14="http://schemas.microsoft.com/office/powerpoint/2010/main" val="1296353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just want</a:t>
            </a:r>
            <a:r>
              <a:rPr lang="en-US" baseline="0" dirty="0" smtClean="0"/>
              <a:t> to point out that all the additional text types that apply to a certain article can be found along the right of the article, below the images. This is again designed to help users quickly find what they need and eliminating the need to always return to the search results page. </a:t>
            </a:r>
          </a:p>
          <a:p>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35</a:t>
            </a:fld>
            <a:endParaRPr lang="en-US" dirty="0"/>
          </a:p>
        </p:txBody>
      </p:sp>
    </p:spTree>
    <p:extLst>
      <p:ext uri="{BB962C8B-B14F-4D97-AF65-F5344CB8AC3E}">
        <p14:creationId xmlns:p14="http://schemas.microsoft.com/office/powerpoint/2010/main" val="3953135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more than 115,000 articles, 80,000 curated websites, thousands of photos, videos and additional text features,</a:t>
            </a:r>
            <a:r>
              <a:rPr lang="en-US" baseline="0" dirty="0" smtClean="0"/>
              <a:t> Scholastic GO can take you anywhere you want to go.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36</a:t>
            </a:fld>
            <a:endParaRPr lang="en-US" dirty="0"/>
          </a:p>
        </p:txBody>
      </p:sp>
    </p:spTree>
    <p:extLst>
      <p:ext uri="{BB962C8B-B14F-4D97-AF65-F5344CB8AC3E}">
        <p14:creationId xmlns:p14="http://schemas.microsoft.com/office/powerpoint/2010/main" val="3610734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time</a:t>
            </a:r>
            <a:r>
              <a:rPr lang="en-US" baseline="0" dirty="0" smtClean="0"/>
              <a:t> and we look forward to partnering with you to help you reach all of your teaching and </a:t>
            </a:r>
            <a:r>
              <a:rPr lang="en-US" baseline="0" smtClean="0"/>
              <a:t>learning goals.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37</a:t>
            </a:fld>
            <a:endParaRPr lang="en-US" dirty="0"/>
          </a:p>
        </p:txBody>
      </p:sp>
    </p:spTree>
    <p:extLst>
      <p:ext uri="{BB962C8B-B14F-4D97-AF65-F5344CB8AC3E}">
        <p14:creationId xmlns:p14="http://schemas.microsoft.com/office/powerpoint/2010/main" val="1166509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Because according to NJ Association of School Libraries, 75% of students have no idea how to locate the articles and resources they need for their research.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4</a:t>
            </a:fld>
            <a:endParaRPr lang="en-US" dirty="0"/>
          </a:p>
        </p:txBody>
      </p:sp>
    </p:spTree>
    <p:extLst>
      <p:ext uri="{BB962C8B-B14F-4D97-AF65-F5344CB8AC3E}">
        <p14:creationId xmlns:p14="http://schemas.microsoft.com/office/powerpoint/2010/main" val="1166509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60% of students don’t verify the accuracy of reliability of the information they find.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5</a:t>
            </a:fld>
            <a:endParaRPr lang="en-US" dirty="0"/>
          </a:p>
        </p:txBody>
      </p:sp>
    </p:spTree>
    <p:extLst>
      <p:ext uri="{BB962C8B-B14F-4D97-AF65-F5344CB8AC3E}">
        <p14:creationId xmlns:p14="http://schemas.microsoft.com/office/powerpoint/2010/main" val="1166509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Additionally,</a:t>
            </a:r>
            <a:r>
              <a:rPr lang="en-US" baseline="0" dirty="0" smtClean="0"/>
              <a:t> as schools get further along in their digital implementation plans, more and more teachers are spending time searching for content for digital lesson plans and homework.</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6</a:t>
            </a:fld>
            <a:endParaRPr lang="en-US" dirty="0"/>
          </a:p>
        </p:txBody>
      </p:sp>
    </p:spTree>
    <p:extLst>
      <p:ext uri="{BB962C8B-B14F-4D97-AF65-F5344CB8AC3E}">
        <p14:creationId xmlns:p14="http://schemas.microsoft.com/office/powerpoint/2010/main" val="116650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Scholastic GO! Has been providing</a:t>
            </a:r>
            <a:r>
              <a:rPr lang="en-US" baseline="0" dirty="0" smtClean="0"/>
              <a:t> reliable articles and multimedia assets on core curriculum content to teachers and students for more than 10 years. But this year, it has been reimagined and re-engineered to have an increased focus on search and superior functionality around search returns. These upgrades have been designed to minimize the amount of time both teachers and students spend searching, allowing more time for teaching and learning. </a:t>
            </a:r>
            <a:endParaRPr lang="en-US" dirty="0" smtClean="0"/>
          </a:p>
          <a:p>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7</a:t>
            </a:fld>
            <a:endParaRPr lang="en-US" dirty="0"/>
          </a:p>
        </p:txBody>
      </p:sp>
    </p:spTree>
    <p:extLst>
      <p:ext uri="{BB962C8B-B14F-4D97-AF65-F5344CB8AC3E}">
        <p14:creationId xmlns:p14="http://schemas.microsoft.com/office/powerpoint/2010/main" val="3610734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two weeks the home</a:t>
            </a:r>
            <a:r>
              <a:rPr lang="en-US" baseline="0" dirty="0" smtClean="0"/>
              <a:t> screen will offer a new and exciting image that students can explore by clicking on the “What is this image” button.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8</a:t>
            </a:fld>
            <a:endParaRPr lang="en-US" dirty="0"/>
          </a:p>
        </p:txBody>
      </p:sp>
    </p:spTree>
    <p:extLst>
      <p:ext uri="{BB962C8B-B14F-4D97-AF65-F5344CB8AC3E}">
        <p14:creationId xmlns:p14="http://schemas.microsoft.com/office/powerpoint/2010/main" val="220695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t>
            </a:r>
            <a:r>
              <a:rPr lang="en-US" baseline="0" dirty="0" smtClean="0"/>
              <a:t> Tube video library can be accessed directly from the homepage or from the top nav bar once in the product at anytime. </a:t>
            </a:r>
            <a:endParaRPr lang="en-US" dirty="0"/>
          </a:p>
        </p:txBody>
      </p:sp>
      <p:sp>
        <p:nvSpPr>
          <p:cNvPr id="4" name="Slide Number Placeholder 3"/>
          <p:cNvSpPr>
            <a:spLocks noGrp="1"/>
          </p:cNvSpPr>
          <p:nvPr>
            <p:ph type="sldNum" sz="quarter" idx="10"/>
          </p:nvPr>
        </p:nvSpPr>
        <p:spPr/>
        <p:txBody>
          <a:bodyPr/>
          <a:lstStyle/>
          <a:p>
            <a:fld id="{D76607A2-26E4-D540-A052-8351F92D48F0}" type="slidenum">
              <a:rPr lang="en-US" smtClean="0"/>
              <a:t>9</a:t>
            </a:fld>
            <a:endParaRPr lang="en-US" dirty="0"/>
          </a:p>
        </p:txBody>
      </p:sp>
    </p:spTree>
    <p:extLst>
      <p:ext uri="{BB962C8B-B14F-4D97-AF65-F5344CB8AC3E}">
        <p14:creationId xmlns:p14="http://schemas.microsoft.com/office/powerpoint/2010/main" val="489954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1681861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2609434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3795389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894069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200401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1537781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178990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1197123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3778911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372118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A17FFF-3926-794B-B9EA-635C7189DC50}" type="datetimeFigureOut">
              <a:rPr lang="en-US" smtClean="0"/>
              <a:t>10/30/2017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407996-8395-064F-8C79-CDA10416B116}" type="slidenum">
              <a:rPr lang="en-US" smtClean="0"/>
              <a:t>‹#›</a:t>
            </a:fld>
            <a:endParaRPr lang="en-US" dirty="0"/>
          </a:p>
        </p:txBody>
      </p:sp>
    </p:spTree>
    <p:extLst>
      <p:ext uri="{BB962C8B-B14F-4D97-AF65-F5344CB8AC3E}">
        <p14:creationId xmlns:p14="http://schemas.microsoft.com/office/powerpoint/2010/main" val="803174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17FFF-3926-794B-B9EA-635C7189DC50}" type="datetimeFigureOut">
              <a:rPr lang="en-US" smtClean="0"/>
              <a:t>10/30/2017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407996-8395-064F-8C79-CDA10416B116}" type="slidenum">
              <a:rPr lang="en-US" smtClean="0"/>
              <a:t>‹#›</a:t>
            </a:fld>
            <a:endParaRPr lang="en-US" dirty="0"/>
          </a:p>
        </p:txBody>
      </p:sp>
    </p:spTree>
    <p:extLst>
      <p:ext uri="{BB962C8B-B14F-4D97-AF65-F5344CB8AC3E}">
        <p14:creationId xmlns:p14="http://schemas.microsoft.com/office/powerpoint/2010/main" val="2195186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em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em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emf"/><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3.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em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3.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3.emf"/><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3.emf"/><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3.emf"/><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3.emf"/><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3.emf"/><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emf"/><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em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emf"/><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3.em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em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emf"/><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emf"/><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emf"/><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3.emf"/><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3.em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3.e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3.emf"/><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3" name="Picture 2" descr="Screen Shot 2017-10-26 at 4.04.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4333" y="2045626"/>
            <a:ext cx="3943147" cy="3228452"/>
          </a:xfrm>
          <a:prstGeom prst="rect">
            <a:avLst/>
          </a:prstGeom>
        </p:spPr>
      </p:pic>
    </p:spTree>
    <p:extLst>
      <p:ext uri="{BB962C8B-B14F-4D97-AF65-F5344CB8AC3E}">
        <p14:creationId xmlns:p14="http://schemas.microsoft.com/office/powerpoint/2010/main" val="10077692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3" name="Picture 2" descr="Screen Shot 2017-10-27 at 1.12.53 PM.png"/>
          <p:cNvPicPr>
            <a:picLocks noChangeAspect="1"/>
          </p:cNvPicPr>
          <p:nvPr/>
        </p:nvPicPr>
        <p:blipFill rotWithShape="1">
          <a:blip r:embed="rId6">
            <a:extLst>
              <a:ext uri="{28A0092B-C50C-407E-A947-70E740481C1C}">
                <a14:useLocalDpi xmlns:a14="http://schemas.microsoft.com/office/drawing/2010/main" val="0"/>
              </a:ext>
            </a:extLst>
          </a:blip>
          <a:srcRect l="4478" r="4030"/>
          <a:stretch/>
        </p:blipFill>
        <p:spPr>
          <a:xfrm>
            <a:off x="1913468" y="2019064"/>
            <a:ext cx="5190067" cy="3264135"/>
          </a:xfrm>
          <a:prstGeom prst="rect">
            <a:avLst/>
          </a:prstGeom>
        </p:spPr>
      </p:pic>
      <p:sp>
        <p:nvSpPr>
          <p:cNvPr id="9" name="Left Arrow 8"/>
          <p:cNvSpPr/>
          <p:nvPr/>
        </p:nvSpPr>
        <p:spPr>
          <a:xfrm>
            <a:off x="6316131" y="1938868"/>
            <a:ext cx="1574801" cy="44026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215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2" name="Picture 1" descr="Screen Shot 2017-10-27 at 12.29.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1544" y="2040468"/>
            <a:ext cx="5119656" cy="2841083"/>
          </a:xfrm>
          <a:prstGeom prst="rect">
            <a:avLst/>
          </a:prstGeom>
        </p:spPr>
      </p:pic>
      <p:sp>
        <p:nvSpPr>
          <p:cNvPr id="9" name="Left Arrow 8"/>
          <p:cNvSpPr/>
          <p:nvPr/>
        </p:nvSpPr>
        <p:spPr>
          <a:xfrm>
            <a:off x="5740401" y="1938868"/>
            <a:ext cx="2150532" cy="44026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288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11" name="Group 10"/>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3" name="Picture 2" descr="Screen Shot 2017-10-27 at 12.33.0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934" y="2028623"/>
              <a:ext cx="5147732" cy="2958236"/>
            </a:xfrm>
            <a:prstGeom prst="rect">
              <a:avLst/>
            </a:prstGeom>
          </p:spPr>
        </p:pic>
        <p:sp>
          <p:nvSpPr>
            <p:cNvPr id="7" name="Rectangle 6"/>
            <p:cNvSpPr/>
            <p:nvPr/>
          </p:nvSpPr>
          <p:spPr>
            <a:xfrm>
              <a:off x="2074333" y="2743200"/>
              <a:ext cx="4868334" cy="491067"/>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0" name="Picture 9" descr="Screen Shot 2017-10-27 at 12.33.07 PM.png"/>
            <p:cNvPicPr>
              <a:picLocks noChangeAspect="1"/>
            </p:cNvPicPr>
            <p:nvPr/>
          </p:nvPicPr>
          <p:blipFill rotWithShape="1">
            <a:blip r:embed="rId6">
              <a:extLst>
                <a:ext uri="{28A0092B-C50C-407E-A947-70E740481C1C}">
                  <a14:useLocalDpi xmlns:a14="http://schemas.microsoft.com/office/drawing/2010/main" val="0"/>
                </a:ext>
              </a:extLst>
            </a:blip>
            <a:srcRect l="2139" t="21007" r="3509"/>
            <a:stretch/>
          </p:blipFill>
          <p:spPr>
            <a:xfrm>
              <a:off x="1921934" y="2858005"/>
              <a:ext cx="5156199" cy="2480733"/>
            </a:xfrm>
            <a:prstGeom prst="rect">
              <a:avLst/>
            </a:prstGeom>
          </p:spPr>
        </p:pic>
      </p:grpSp>
      <p:sp>
        <p:nvSpPr>
          <p:cNvPr id="9" name="Left Arrow 8"/>
          <p:cNvSpPr/>
          <p:nvPr/>
        </p:nvSpPr>
        <p:spPr>
          <a:xfrm>
            <a:off x="6544733" y="1938868"/>
            <a:ext cx="1346200" cy="44026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11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11" name="Group 10"/>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sp>
          <p:nvSpPr>
            <p:cNvPr id="7" name="Rectangle 6"/>
            <p:cNvSpPr/>
            <p:nvPr/>
          </p:nvSpPr>
          <p:spPr>
            <a:xfrm>
              <a:off x="2074333" y="2743200"/>
              <a:ext cx="4868334" cy="491067"/>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pic>
        <p:nvPicPr>
          <p:cNvPr id="2" name="Picture 1" descr="Screen Shot 2017-10-27 at 1.40.5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933" y="2016950"/>
            <a:ext cx="5156200" cy="2962609"/>
          </a:xfrm>
          <a:prstGeom prst="rect">
            <a:avLst/>
          </a:prstGeom>
        </p:spPr>
      </p:pic>
      <p:sp>
        <p:nvSpPr>
          <p:cNvPr id="9" name="Left Arrow 8"/>
          <p:cNvSpPr/>
          <p:nvPr/>
        </p:nvSpPr>
        <p:spPr>
          <a:xfrm>
            <a:off x="6942667" y="1938868"/>
            <a:ext cx="948266" cy="44026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12" name="Picture 11" descr="Screen Shot 2017-10-27 at 1.40.52 PM.png"/>
          <p:cNvPicPr>
            <a:picLocks noChangeAspect="1"/>
          </p:cNvPicPr>
          <p:nvPr/>
        </p:nvPicPr>
        <p:blipFill rotWithShape="1">
          <a:blip r:embed="rId6">
            <a:extLst>
              <a:ext uri="{28A0092B-C50C-407E-A947-70E740481C1C}">
                <a14:useLocalDpi xmlns:a14="http://schemas.microsoft.com/office/drawing/2010/main" val="0"/>
              </a:ext>
            </a:extLst>
          </a:blip>
          <a:srcRect l="14408" t="30309" r="24212"/>
          <a:stretch/>
        </p:blipFill>
        <p:spPr>
          <a:xfrm>
            <a:off x="2715998" y="2956358"/>
            <a:ext cx="3513668" cy="2292234"/>
          </a:xfrm>
          <a:prstGeom prst="rect">
            <a:avLst/>
          </a:prstGeom>
        </p:spPr>
      </p:pic>
    </p:spTree>
    <p:extLst>
      <p:ext uri="{BB962C8B-B14F-4D97-AF65-F5344CB8AC3E}">
        <p14:creationId xmlns:p14="http://schemas.microsoft.com/office/powerpoint/2010/main" val="191006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6858000"/>
            <a:chOff x="0" y="0"/>
            <a:chExt cx="9144000" cy="685800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sp>
          <p:nvSpPr>
            <p:cNvPr id="11" name="Rectangle 10"/>
            <p:cNvSpPr/>
            <p:nvPr/>
          </p:nvSpPr>
          <p:spPr>
            <a:xfrm>
              <a:off x="3344333" y="3598333"/>
              <a:ext cx="812800" cy="110067"/>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7" name="Picture 6" descr="Landing.jpg"/>
            <p:cNvPicPr>
              <a:picLocks noChangeAspect="1"/>
            </p:cNvPicPr>
            <p:nvPr/>
          </p:nvPicPr>
          <p:blipFill rotWithShape="1">
            <a:blip r:embed="rId6">
              <a:extLst>
                <a:ext uri="{28A0092B-C50C-407E-A947-70E740481C1C}">
                  <a14:useLocalDpi xmlns:a14="http://schemas.microsoft.com/office/drawing/2010/main" val="0"/>
                </a:ext>
              </a:extLst>
            </a:blip>
            <a:srcRect b="16076"/>
            <a:stretch/>
          </p:blipFill>
          <p:spPr>
            <a:xfrm>
              <a:off x="1919941" y="2018418"/>
              <a:ext cx="5154706" cy="3244499"/>
            </a:xfrm>
            <a:prstGeom prst="rect">
              <a:avLst/>
            </a:prstGeom>
          </p:spPr>
        </p:pic>
        <p:sp>
          <p:nvSpPr>
            <p:cNvPr id="13" name="Rectangle 12"/>
            <p:cNvSpPr/>
            <p:nvPr/>
          </p:nvSpPr>
          <p:spPr>
            <a:xfrm>
              <a:off x="3344333" y="3598333"/>
              <a:ext cx="719667" cy="110067"/>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TextBox 9"/>
            <p:cNvSpPr txBox="1"/>
            <p:nvPr/>
          </p:nvSpPr>
          <p:spPr>
            <a:xfrm>
              <a:off x="3334319" y="3486775"/>
              <a:ext cx="1625600" cy="307777"/>
            </a:xfrm>
            <a:prstGeom prst="rect">
              <a:avLst/>
            </a:prstGeom>
            <a:noFill/>
          </p:spPr>
          <p:txBody>
            <a:bodyPr wrap="square" rtlCol="0">
              <a:spAutoFit/>
            </a:bodyPr>
            <a:lstStyle/>
            <a:p>
              <a:r>
                <a:rPr lang="en-US" sz="1400" dirty="0">
                  <a:latin typeface="Gotham Book"/>
                  <a:cs typeface="Gotham Book"/>
                </a:rPr>
                <a:t>p</a:t>
              </a:r>
              <a:r>
                <a:rPr lang="en-US" sz="1400" dirty="0" smtClean="0">
                  <a:latin typeface="Gotham Book"/>
                  <a:cs typeface="Gotham Book"/>
                </a:rPr>
                <a:t>olar bears</a:t>
              </a:r>
              <a:endParaRPr lang="en-US" sz="1400" dirty="0">
                <a:latin typeface="Gotham Book"/>
                <a:cs typeface="Gotham Book"/>
              </a:endParaRPr>
            </a:p>
          </p:txBody>
        </p:sp>
      </p:grpSp>
    </p:spTree>
    <p:extLst>
      <p:ext uri="{BB962C8B-B14F-4D97-AF65-F5344CB8AC3E}">
        <p14:creationId xmlns:p14="http://schemas.microsoft.com/office/powerpoint/2010/main" val="2097054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15" name="Picture 14" descr="search_results.jpg"/>
          <p:cNvPicPr>
            <a:picLocks noChangeAspect="1"/>
          </p:cNvPicPr>
          <p:nvPr/>
        </p:nvPicPr>
        <p:blipFill rotWithShape="1">
          <a:blip r:embed="rId6">
            <a:extLst>
              <a:ext uri="{28A0092B-C50C-407E-A947-70E740481C1C}">
                <a14:useLocalDpi xmlns:a14="http://schemas.microsoft.com/office/drawing/2010/main" val="0"/>
              </a:ext>
            </a:extLst>
          </a:blip>
          <a:srcRect b="50260"/>
          <a:stretch/>
        </p:blipFill>
        <p:spPr>
          <a:xfrm>
            <a:off x="1938178" y="2031895"/>
            <a:ext cx="5123023" cy="3234371"/>
          </a:xfrm>
          <a:prstGeom prst="rect">
            <a:avLst/>
          </a:prstGeom>
        </p:spPr>
      </p:pic>
      <p:sp>
        <p:nvSpPr>
          <p:cNvPr id="17" name="Right Arrow 16"/>
          <p:cNvSpPr/>
          <p:nvPr/>
        </p:nvSpPr>
        <p:spPr>
          <a:xfrm>
            <a:off x="1253067" y="3632200"/>
            <a:ext cx="821266" cy="44873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19" name="Right Arrow 18"/>
          <p:cNvSpPr/>
          <p:nvPr/>
        </p:nvSpPr>
        <p:spPr>
          <a:xfrm flipH="1">
            <a:off x="6392334" y="2967566"/>
            <a:ext cx="1447797" cy="44873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0" name="Right Arrow 19"/>
          <p:cNvSpPr/>
          <p:nvPr/>
        </p:nvSpPr>
        <p:spPr>
          <a:xfrm flipH="1">
            <a:off x="6074835" y="2607733"/>
            <a:ext cx="1765298" cy="44873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1" name="Right Arrow 20"/>
          <p:cNvSpPr/>
          <p:nvPr/>
        </p:nvSpPr>
        <p:spPr>
          <a:xfrm flipH="1">
            <a:off x="6392335" y="4267200"/>
            <a:ext cx="1447798" cy="44873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2" name="Oval 21"/>
          <p:cNvSpPr/>
          <p:nvPr/>
        </p:nvSpPr>
        <p:spPr>
          <a:xfrm>
            <a:off x="1997447" y="2802467"/>
            <a:ext cx="609600" cy="321733"/>
          </a:xfrm>
          <a:prstGeom prst="ellipse">
            <a:avLst/>
          </a:prstGeom>
          <a:noFill/>
          <a:ln>
            <a:solidFill>
              <a:srgbClr val="E5021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ight Arrow 15"/>
          <p:cNvSpPr/>
          <p:nvPr/>
        </p:nvSpPr>
        <p:spPr>
          <a:xfrm>
            <a:off x="1253067" y="2743200"/>
            <a:ext cx="821266" cy="448733"/>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
        <p:nvSpPr>
          <p:cNvPr id="23" name="Oval 22"/>
          <p:cNvSpPr/>
          <p:nvPr/>
        </p:nvSpPr>
        <p:spPr>
          <a:xfrm>
            <a:off x="1997447" y="3682999"/>
            <a:ext cx="609600" cy="321733"/>
          </a:xfrm>
          <a:prstGeom prst="ellipse">
            <a:avLst/>
          </a:prstGeom>
          <a:noFill/>
          <a:ln>
            <a:solidFill>
              <a:srgbClr val="E5021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Oval 23"/>
          <p:cNvSpPr/>
          <p:nvPr/>
        </p:nvSpPr>
        <p:spPr>
          <a:xfrm>
            <a:off x="5206314" y="2641600"/>
            <a:ext cx="609600" cy="321733"/>
          </a:xfrm>
          <a:prstGeom prst="ellipse">
            <a:avLst/>
          </a:prstGeom>
          <a:noFill/>
          <a:ln>
            <a:solidFill>
              <a:srgbClr val="E5021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Oval 24"/>
          <p:cNvSpPr/>
          <p:nvPr/>
        </p:nvSpPr>
        <p:spPr>
          <a:xfrm>
            <a:off x="5291514" y="4326465"/>
            <a:ext cx="609600" cy="321733"/>
          </a:xfrm>
          <a:prstGeom prst="ellipse">
            <a:avLst/>
          </a:prstGeom>
          <a:noFill/>
          <a:ln>
            <a:solidFill>
              <a:srgbClr val="E5021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5206314" y="3081866"/>
            <a:ext cx="609600" cy="321733"/>
          </a:xfrm>
          <a:prstGeom prst="ellipse">
            <a:avLst/>
          </a:prstGeom>
          <a:noFill/>
          <a:ln>
            <a:solidFill>
              <a:srgbClr val="E5021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61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900" decel="100000" fill="hold"/>
                                        <p:tgtEl>
                                          <p:spTgt spid="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900" decel="100000" fill="hold"/>
                                        <p:tgtEl>
                                          <p:spTgt spid="1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900" decel="100000" fill="hold"/>
                                        <p:tgtEl>
                                          <p:spTgt spid="23"/>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900" decel="100000" fill="hold"/>
                                        <p:tgtEl>
                                          <p:spTgt spid="2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900" decel="100000" fill="hold"/>
                                        <p:tgtEl>
                                          <p:spTgt spid="2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900" decel="100000" fill="hold"/>
                                        <p:tgtEl>
                                          <p:spTgt spid="2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900" decel="100000" fill="hold"/>
                                        <p:tgtEl>
                                          <p:spTgt spid="19"/>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1000"/>
                                        <p:tgtEl>
                                          <p:spTgt spid="25"/>
                                        </p:tgtEl>
                                      </p:cBhvr>
                                    </p:animEffect>
                                    <p:anim calcmode="lin" valueType="num">
                                      <p:cBhvr>
                                        <p:cTn id="56" dur="1000" fill="hold"/>
                                        <p:tgtEl>
                                          <p:spTgt spid="25"/>
                                        </p:tgtEl>
                                        <p:attrNameLst>
                                          <p:attrName>ppt_x</p:attrName>
                                        </p:attrNameLst>
                                      </p:cBhvr>
                                      <p:tavLst>
                                        <p:tav tm="0">
                                          <p:val>
                                            <p:strVal val="#ppt_x"/>
                                          </p:val>
                                        </p:tav>
                                        <p:tav tm="100000">
                                          <p:val>
                                            <p:strVal val="#ppt_x"/>
                                          </p:val>
                                        </p:tav>
                                      </p:tavLst>
                                    </p:anim>
                                    <p:anim calcmode="lin" valueType="num">
                                      <p:cBhvr>
                                        <p:cTn id="57" dur="900" decel="100000" fill="hold"/>
                                        <p:tgtEl>
                                          <p:spTgt spid="2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900" decel="100000" fill="hold"/>
                                        <p:tgtEl>
                                          <p:spTgt spid="21"/>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16" grpId="0" animBg="1"/>
      <p:bldP spid="23" grpId="0" animBg="1"/>
      <p:bldP spid="24"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3" name="Picture 2" descr="Article.jpg"/>
          <p:cNvPicPr>
            <a:picLocks noChangeAspect="1"/>
          </p:cNvPicPr>
          <p:nvPr/>
        </p:nvPicPr>
        <p:blipFill rotWithShape="1">
          <a:blip r:embed="rId6">
            <a:extLst>
              <a:ext uri="{28A0092B-C50C-407E-A947-70E740481C1C}">
                <a14:useLocalDpi xmlns:a14="http://schemas.microsoft.com/office/drawing/2010/main" val="0"/>
              </a:ext>
            </a:extLst>
          </a:blip>
          <a:srcRect b="49062"/>
          <a:stretch/>
        </p:blipFill>
        <p:spPr>
          <a:xfrm>
            <a:off x="1902709" y="2012923"/>
            <a:ext cx="5175424" cy="3244877"/>
          </a:xfrm>
          <a:prstGeom prst="rect">
            <a:avLst/>
          </a:prstGeom>
        </p:spPr>
      </p:pic>
    </p:spTree>
    <p:extLst>
      <p:ext uri="{BB962C8B-B14F-4D97-AF65-F5344CB8AC3E}">
        <p14:creationId xmlns:p14="http://schemas.microsoft.com/office/powerpoint/2010/main" val="3234788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2" name="Group 1"/>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7" name="Picture 6" descr="Video.jpg"/>
            <p:cNvPicPr>
              <a:picLocks noChangeAspect="1"/>
            </p:cNvPicPr>
            <p:nvPr/>
          </p:nvPicPr>
          <p:blipFill rotWithShape="1">
            <a:blip r:embed="rId6">
              <a:extLst>
                <a:ext uri="{28A0092B-C50C-407E-A947-70E740481C1C}">
                  <a14:useLocalDpi xmlns:a14="http://schemas.microsoft.com/office/drawing/2010/main" val="0"/>
                </a:ext>
              </a:extLst>
            </a:blip>
            <a:srcRect b="34379"/>
            <a:stretch/>
          </p:blipFill>
          <p:spPr>
            <a:xfrm>
              <a:off x="1940407" y="2031370"/>
              <a:ext cx="5112327" cy="3243363"/>
            </a:xfrm>
            <a:prstGeom prst="rect">
              <a:avLst/>
            </a:prstGeom>
          </p:spPr>
        </p:pic>
        <p:pic>
          <p:nvPicPr>
            <p:cNvPr id="9" name="Picture 8" descr="Video.jpg"/>
            <p:cNvPicPr>
              <a:picLocks noChangeAspect="1"/>
            </p:cNvPicPr>
            <p:nvPr/>
          </p:nvPicPr>
          <p:blipFill rotWithShape="1">
            <a:blip r:embed="rId6">
              <a:extLst>
                <a:ext uri="{28A0092B-C50C-407E-A947-70E740481C1C}">
                  <a14:useLocalDpi xmlns:a14="http://schemas.microsoft.com/office/drawing/2010/main" val="0"/>
                </a:ext>
              </a:extLst>
            </a:blip>
            <a:srcRect l="13882" t="14574" r="13580" b="32324"/>
            <a:stretch/>
          </p:blipFill>
          <p:spPr>
            <a:xfrm>
              <a:off x="2538049" y="2628465"/>
              <a:ext cx="3750886" cy="2654735"/>
            </a:xfrm>
            <a:prstGeom prst="rect">
              <a:avLst/>
            </a:prstGeom>
          </p:spPr>
        </p:pic>
      </p:grpSp>
    </p:spTree>
    <p:extLst>
      <p:ext uri="{BB962C8B-B14F-4D97-AF65-F5344CB8AC3E}">
        <p14:creationId xmlns:p14="http://schemas.microsoft.com/office/powerpoint/2010/main" val="37360319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10" name="Picture 9" descr="Atlas.jpg"/>
          <p:cNvPicPr>
            <a:picLocks noChangeAspect="1"/>
          </p:cNvPicPr>
          <p:nvPr/>
        </p:nvPicPr>
        <p:blipFill rotWithShape="1">
          <a:blip r:embed="rId6">
            <a:extLst>
              <a:ext uri="{28A0092B-C50C-407E-A947-70E740481C1C}">
                <a14:useLocalDpi xmlns:a14="http://schemas.microsoft.com/office/drawing/2010/main" val="0"/>
              </a:ext>
            </a:extLst>
          </a:blip>
          <a:srcRect b="43162"/>
          <a:stretch/>
        </p:blipFill>
        <p:spPr>
          <a:xfrm>
            <a:off x="1927080" y="2024480"/>
            <a:ext cx="5132319" cy="3233320"/>
          </a:xfrm>
          <a:prstGeom prst="rect">
            <a:avLst/>
          </a:prstGeom>
        </p:spPr>
      </p:pic>
    </p:spTree>
    <p:extLst>
      <p:ext uri="{BB962C8B-B14F-4D97-AF65-F5344CB8AC3E}">
        <p14:creationId xmlns:p14="http://schemas.microsoft.com/office/powerpoint/2010/main" val="698332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14" name="Group 13"/>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11" name="Picture 10" descr="cutaway.jpg"/>
            <p:cNvPicPr>
              <a:picLocks noChangeAspect="1"/>
            </p:cNvPicPr>
            <p:nvPr/>
          </p:nvPicPr>
          <p:blipFill rotWithShape="1">
            <a:blip r:embed="rId6">
              <a:extLst>
                <a:ext uri="{28A0092B-C50C-407E-A947-70E740481C1C}">
                  <a14:useLocalDpi xmlns:a14="http://schemas.microsoft.com/office/drawing/2010/main" val="0"/>
                </a:ext>
              </a:extLst>
            </a:blip>
            <a:srcRect t="1" b="48974"/>
            <a:stretch/>
          </p:blipFill>
          <p:spPr>
            <a:xfrm>
              <a:off x="1911177" y="2017411"/>
              <a:ext cx="5166956" cy="3282722"/>
            </a:xfrm>
            <a:prstGeom prst="rect">
              <a:avLst/>
            </a:prstGeom>
          </p:spPr>
        </p:pic>
        <p:pic>
          <p:nvPicPr>
            <p:cNvPr id="12" name="Picture 11" descr="cutaway.jpg"/>
            <p:cNvPicPr>
              <a:picLocks noChangeAspect="1"/>
            </p:cNvPicPr>
            <p:nvPr/>
          </p:nvPicPr>
          <p:blipFill rotWithShape="1">
            <a:blip r:embed="rId6">
              <a:extLst>
                <a:ext uri="{28A0092B-C50C-407E-A947-70E740481C1C}">
                  <a14:useLocalDpi xmlns:a14="http://schemas.microsoft.com/office/drawing/2010/main" val="0"/>
                </a:ext>
              </a:extLst>
            </a:blip>
            <a:srcRect l="19249" t="9119" r="19571" b="51004"/>
            <a:stretch/>
          </p:blipFill>
          <p:spPr>
            <a:xfrm>
              <a:off x="1911177" y="2565397"/>
              <a:ext cx="3369734" cy="2734735"/>
            </a:xfrm>
            <a:prstGeom prst="rect">
              <a:avLst/>
            </a:prstGeom>
          </p:spPr>
        </p:pic>
        <p:pic>
          <p:nvPicPr>
            <p:cNvPr id="13" name="Picture 12" descr="cutaway.jpg"/>
            <p:cNvPicPr>
              <a:picLocks noChangeAspect="1"/>
            </p:cNvPicPr>
            <p:nvPr/>
          </p:nvPicPr>
          <p:blipFill rotWithShape="1">
            <a:blip r:embed="rId6">
              <a:extLst>
                <a:ext uri="{28A0092B-C50C-407E-A947-70E740481C1C}">
                  <a14:useLocalDpi xmlns:a14="http://schemas.microsoft.com/office/drawing/2010/main" val="0"/>
                </a:ext>
              </a:extLst>
            </a:blip>
            <a:srcRect l="19094" t="50107" r="52920" b="15079"/>
            <a:stretch/>
          </p:blipFill>
          <p:spPr>
            <a:xfrm>
              <a:off x="5173133" y="2785531"/>
              <a:ext cx="1541424" cy="2387600"/>
            </a:xfrm>
            <a:prstGeom prst="rect">
              <a:avLst/>
            </a:prstGeom>
          </p:spPr>
        </p:pic>
      </p:grpSp>
    </p:spTree>
    <p:extLst>
      <p:ext uri="{BB962C8B-B14F-4D97-AF65-F5344CB8AC3E}">
        <p14:creationId xmlns:p14="http://schemas.microsoft.com/office/powerpoint/2010/main" val="1850706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sp>
        <p:nvSpPr>
          <p:cNvPr id="10" name="TextBox 9"/>
          <p:cNvSpPr txBox="1"/>
          <p:nvPr/>
        </p:nvSpPr>
        <p:spPr>
          <a:xfrm>
            <a:off x="4039067" y="2406148"/>
            <a:ext cx="2750004" cy="369332"/>
          </a:xfrm>
          <a:prstGeom prst="rect">
            <a:avLst/>
          </a:prstGeom>
          <a:noFill/>
        </p:spPr>
        <p:txBody>
          <a:bodyPr wrap="square" rtlCol="0">
            <a:spAutoFit/>
          </a:bodyPr>
          <a:lstStyle/>
          <a:p>
            <a:endParaRPr lang="en-US" dirty="0"/>
          </a:p>
        </p:txBody>
      </p:sp>
      <p:pic>
        <p:nvPicPr>
          <p:cNvPr id="11" name="Picture 10"/>
          <p:cNvPicPr>
            <a:picLocks noChangeAspect="1"/>
          </p:cNvPicPr>
          <p:nvPr/>
        </p:nvPicPr>
        <p:blipFill>
          <a:blip r:embed="rId6"/>
          <a:stretch>
            <a:fillRect/>
          </a:stretch>
        </p:blipFill>
        <p:spPr>
          <a:xfrm>
            <a:off x="1967016" y="2194061"/>
            <a:ext cx="5095750" cy="3057451"/>
          </a:xfrm>
          <a:prstGeom prst="rect">
            <a:avLst/>
          </a:prstGeom>
        </p:spPr>
      </p:pic>
      <p:pic>
        <p:nvPicPr>
          <p:cNvPr id="12" name="Picture 11"/>
          <p:cNvPicPr>
            <a:picLocks noChangeAspect="1"/>
          </p:cNvPicPr>
          <p:nvPr/>
        </p:nvPicPr>
        <p:blipFill>
          <a:blip r:embed="rId6"/>
          <a:stretch>
            <a:fillRect/>
          </a:stretch>
        </p:blipFill>
        <p:spPr>
          <a:xfrm>
            <a:off x="1967016" y="2010610"/>
            <a:ext cx="5095750" cy="3057451"/>
          </a:xfrm>
          <a:prstGeom prst="rect">
            <a:avLst/>
          </a:prstGeom>
        </p:spPr>
      </p:pic>
      <p:sp>
        <p:nvSpPr>
          <p:cNvPr id="13" name="TextBox 12"/>
          <p:cNvSpPr txBox="1"/>
          <p:nvPr/>
        </p:nvSpPr>
        <p:spPr>
          <a:xfrm>
            <a:off x="2559028" y="3351422"/>
            <a:ext cx="3943582" cy="307777"/>
          </a:xfrm>
          <a:prstGeom prst="rect">
            <a:avLst/>
          </a:prstGeom>
          <a:noFill/>
        </p:spPr>
        <p:txBody>
          <a:bodyPr wrap="square" rtlCol="0">
            <a:spAutoFit/>
          </a:bodyPr>
          <a:lstStyle/>
          <a:p>
            <a:r>
              <a:rPr lang="en-US" sz="1400" dirty="0" smtClean="0">
                <a:latin typeface="Gotham Book"/>
                <a:cs typeface="Gotham Book"/>
              </a:rPr>
              <a:t>Not all search bars are created equal</a:t>
            </a:r>
            <a:endParaRPr lang="en-US" sz="1400" dirty="0">
              <a:latin typeface="Gotham Book"/>
              <a:cs typeface="Gotham Book"/>
            </a:endParaRPr>
          </a:p>
        </p:txBody>
      </p:sp>
      <p:pic>
        <p:nvPicPr>
          <p:cNvPr id="15" name="Picture 14" descr="Screen Shot 2017-10-26 at 4.03.5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619" y="2010610"/>
            <a:ext cx="1107309" cy="1073461"/>
          </a:xfrm>
          <a:prstGeom prst="rect">
            <a:avLst/>
          </a:prstGeom>
        </p:spPr>
      </p:pic>
    </p:spTree>
    <p:extLst>
      <p:ext uri="{BB962C8B-B14F-4D97-AF65-F5344CB8AC3E}">
        <p14:creationId xmlns:p14="http://schemas.microsoft.com/office/powerpoint/2010/main" val="147710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2" name="Group 1"/>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7" name="Picture 6" descr="career.jpg"/>
            <p:cNvPicPr>
              <a:picLocks noChangeAspect="1"/>
            </p:cNvPicPr>
            <p:nvPr/>
          </p:nvPicPr>
          <p:blipFill rotWithShape="1">
            <a:blip r:embed="rId6">
              <a:extLst>
                <a:ext uri="{28A0092B-C50C-407E-A947-70E740481C1C}">
                  <a14:useLocalDpi xmlns:a14="http://schemas.microsoft.com/office/drawing/2010/main" val="0"/>
                </a:ext>
              </a:extLst>
            </a:blip>
            <a:srcRect b="48722"/>
            <a:stretch/>
          </p:blipFill>
          <p:spPr>
            <a:xfrm>
              <a:off x="1911176" y="2015067"/>
              <a:ext cx="5158489" cy="3293532"/>
            </a:xfrm>
            <a:prstGeom prst="rect">
              <a:avLst/>
            </a:prstGeom>
          </p:spPr>
        </p:pic>
      </p:grpSp>
    </p:spTree>
    <p:extLst>
      <p:ext uri="{BB962C8B-B14F-4D97-AF65-F5344CB8AC3E}">
        <p14:creationId xmlns:p14="http://schemas.microsoft.com/office/powerpoint/2010/main" val="3452930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7" name="Picture 6" descr="Screen Shot 2017-06-15 at 4.56.16 PM.png"/>
          <p:cNvPicPr>
            <a:picLocks noChangeAspect="1"/>
          </p:cNvPicPr>
          <p:nvPr/>
        </p:nvPicPr>
        <p:blipFill rotWithShape="1">
          <a:blip r:embed="rId6">
            <a:extLst>
              <a:ext uri="{28A0092B-C50C-407E-A947-70E740481C1C}">
                <a14:useLocalDpi xmlns:a14="http://schemas.microsoft.com/office/drawing/2010/main" val="0"/>
              </a:ext>
            </a:extLst>
          </a:blip>
          <a:srcRect b="28352"/>
          <a:stretch/>
        </p:blipFill>
        <p:spPr>
          <a:xfrm>
            <a:off x="1934525" y="2012641"/>
            <a:ext cx="5126676" cy="3245158"/>
          </a:xfrm>
          <a:prstGeom prst="rect">
            <a:avLst/>
          </a:prstGeom>
        </p:spPr>
      </p:pic>
    </p:spTree>
    <p:extLst>
      <p:ext uri="{BB962C8B-B14F-4D97-AF65-F5344CB8AC3E}">
        <p14:creationId xmlns:p14="http://schemas.microsoft.com/office/powerpoint/2010/main" val="2290783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grpSp>
        <p:nvGrpSpPr>
          <p:cNvPr id="7" name="Group 6"/>
          <p:cNvGrpSpPr/>
          <p:nvPr/>
        </p:nvGrpSpPr>
        <p:grpSpPr>
          <a:xfrm>
            <a:off x="1930402" y="2023530"/>
            <a:ext cx="5130798" cy="3242737"/>
            <a:chOff x="1930402" y="2023530"/>
            <a:chExt cx="5130798" cy="3242737"/>
          </a:xfrm>
        </p:grpSpPr>
        <p:pic>
          <p:nvPicPr>
            <p:cNvPr id="9" name="Picture 8" descr="Robot_Landing.jpg"/>
            <p:cNvPicPr>
              <a:picLocks noChangeAspect="1"/>
            </p:cNvPicPr>
            <p:nvPr/>
          </p:nvPicPr>
          <p:blipFill rotWithShape="1">
            <a:blip r:embed="rId6">
              <a:extLst>
                <a:ext uri="{28A0092B-C50C-407E-A947-70E740481C1C}">
                  <a14:useLocalDpi xmlns:a14="http://schemas.microsoft.com/office/drawing/2010/main" val="0"/>
                </a:ext>
              </a:extLst>
            </a:blip>
            <a:srcRect b="15731"/>
            <a:stretch/>
          </p:blipFill>
          <p:spPr>
            <a:xfrm>
              <a:off x="1930402" y="2023530"/>
              <a:ext cx="5130798" cy="3242737"/>
            </a:xfrm>
            <a:prstGeom prst="rect">
              <a:avLst/>
            </a:prstGeom>
          </p:spPr>
        </p:pic>
        <p:sp>
          <p:nvSpPr>
            <p:cNvPr id="3" name="Rectangle 2"/>
            <p:cNvSpPr/>
            <p:nvPr/>
          </p:nvSpPr>
          <p:spPr>
            <a:xfrm>
              <a:off x="3369733" y="3589695"/>
              <a:ext cx="1007534" cy="127171"/>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 name="TextBox 1"/>
          <p:cNvSpPr txBox="1"/>
          <p:nvPr/>
        </p:nvSpPr>
        <p:spPr>
          <a:xfrm>
            <a:off x="3352799" y="3507430"/>
            <a:ext cx="1066800" cy="276999"/>
          </a:xfrm>
          <a:prstGeom prst="rect">
            <a:avLst/>
          </a:prstGeom>
          <a:noFill/>
        </p:spPr>
        <p:txBody>
          <a:bodyPr wrap="square" rtlCol="0">
            <a:spAutoFit/>
          </a:bodyPr>
          <a:lstStyle/>
          <a:p>
            <a:r>
              <a:rPr lang="en-US" sz="1200" dirty="0" smtClean="0"/>
              <a:t>China</a:t>
            </a:r>
            <a:endParaRPr lang="en-US" sz="1200" dirty="0"/>
          </a:p>
        </p:txBody>
      </p:sp>
    </p:spTree>
    <p:extLst>
      <p:ext uri="{BB962C8B-B14F-4D97-AF65-F5344CB8AC3E}">
        <p14:creationId xmlns:p14="http://schemas.microsoft.com/office/powerpoint/2010/main" val="4129379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3" name="Group 2"/>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2" name="Picture 1" descr="Screen Shot 2017-10-27 at 2.22.25 PM.png"/>
            <p:cNvPicPr>
              <a:picLocks noChangeAspect="1"/>
            </p:cNvPicPr>
            <p:nvPr/>
          </p:nvPicPr>
          <p:blipFill rotWithShape="1">
            <a:blip r:embed="rId6">
              <a:extLst>
                <a:ext uri="{28A0092B-C50C-407E-A947-70E740481C1C}">
                  <a14:useLocalDpi xmlns:a14="http://schemas.microsoft.com/office/drawing/2010/main" val="0"/>
                </a:ext>
              </a:extLst>
            </a:blip>
            <a:srcRect l="7564"/>
            <a:stretch/>
          </p:blipFill>
          <p:spPr>
            <a:xfrm>
              <a:off x="1913467" y="2015820"/>
              <a:ext cx="5173130" cy="3236140"/>
            </a:xfrm>
            <a:prstGeom prst="rect">
              <a:avLst/>
            </a:prstGeom>
          </p:spPr>
        </p:pic>
      </p:grpSp>
    </p:spTree>
    <p:extLst>
      <p:ext uri="{BB962C8B-B14F-4D97-AF65-F5344CB8AC3E}">
        <p14:creationId xmlns:p14="http://schemas.microsoft.com/office/powerpoint/2010/main" val="15907785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2" name="Picture 1" descr="Screen Shot 2017-10-27 at 1.34.43 PM.png"/>
          <p:cNvPicPr>
            <a:picLocks noChangeAspect="1"/>
          </p:cNvPicPr>
          <p:nvPr/>
        </p:nvPicPr>
        <p:blipFill rotWithShape="1">
          <a:blip r:embed="rId6">
            <a:extLst>
              <a:ext uri="{28A0092B-C50C-407E-A947-70E740481C1C}">
                <a14:useLocalDpi xmlns:a14="http://schemas.microsoft.com/office/drawing/2010/main" val="0"/>
              </a:ext>
            </a:extLst>
          </a:blip>
          <a:srcRect l="7133" r="6354"/>
          <a:stretch/>
        </p:blipFill>
        <p:spPr>
          <a:xfrm>
            <a:off x="1921933" y="2021384"/>
            <a:ext cx="5156200" cy="3261815"/>
          </a:xfrm>
          <a:prstGeom prst="rect">
            <a:avLst/>
          </a:prstGeom>
        </p:spPr>
      </p:pic>
    </p:spTree>
    <p:extLst>
      <p:ext uri="{BB962C8B-B14F-4D97-AF65-F5344CB8AC3E}">
        <p14:creationId xmlns:p14="http://schemas.microsoft.com/office/powerpoint/2010/main" val="31834837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2" name="Picture 1" descr="Screen Shot 2017-10-27 at 1.34.43 PM.png"/>
          <p:cNvPicPr>
            <a:picLocks noChangeAspect="1"/>
          </p:cNvPicPr>
          <p:nvPr/>
        </p:nvPicPr>
        <p:blipFill rotWithShape="1">
          <a:blip r:embed="rId6">
            <a:extLst>
              <a:ext uri="{28A0092B-C50C-407E-A947-70E740481C1C}">
                <a14:useLocalDpi xmlns:a14="http://schemas.microsoft.com/office/drawing/2010/main" val="0"/>
              </a:ext>
            </a:extLst>
          </a:blip>
          <a:srcRect l="7133" r="6354"/>
          <a:stretch/>
        </p:blipFill>
        <p:spPr>
          <a:xfrm>
            <a:off x="1921933" y="2021384"/>
            <a:ext cx="5156200" cy="3261815"/>
          </a:xfrm>
          <a:prstGeom prst="rect">
            <a:avLst/>
          </a:prstGeom>
        </p:spPr>
      </p:pic>
      <p:sp>
        <p:nvSpPr>
          <p:cNvPr id="3" name="Right Arrow 2"/>
          <p:cNvSpPr/>
          <p:nvPr/>
        </p:nvSpPr>
        <p:spPr>
          <a:xfrm>
            <a:off x="1007533" y="2472267"/>
            <a:ext cx="914400" cy="431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25586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7" name="Group 6"/>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sp>
          <p:nvSpPr>
            <p:cNvPr id="3" name="Right Arrow 2"/>
            <p:cNvSpPr/>
            <p:nvPr/>
          </p:nvSpPr>
          <p:spPr>
            <a:xfrm>
              <a:off x="1007533" y="2472267"/>
              <a:ext cx="914400" cy="4318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9" name="Picture 8" descr="Screen Shot 2017-10-27 at 1.34.19 PM.png"/>
            <p:cNvPicPr>
              <a:picLocks noChangeAspect="1"/>
            </p:cNvPicPr>
            <p:nvPr/>
          </p:nvPicPr>
          <p:blipFill rotWithShape="1">
            <a:blip r:embed="rId6">
              <a:extLst>
                <a:ext uri="{28A0092B-C50C-407E-A947-70E740481C1C}">
                  <a14:useLocalDpi xmlns:a14="http://schemas.microsoft.com/office/drawing/2010/main" val="0"/>
                </a:ext>
              </a:extLst>
            </a:blip>
            <a:srcRect b="80010"/>
            <a:stretch/>
          </p:blipFill>
          <p:spPr>
            <a:xfrm>
              <a:off x="1921933" y="2023533"/>
              <a:ext cx="5139267" cy="567267"/>
            </a:xfrm>
            <a:prstGeom prst="rect">
              <a:avLst/>
            </a:prstGeom>
          </p:spPr>
        </p:pic>
        <p:pic>
          <p:nvPicPr>
            <p:cNvPr id="10" name="Picture 9" descr="Screen Shot 2017-10-27 at 1.34.19 PM.png"/>
            <p:cNvPicPr>
              <a:picLocks noChangeAspect="1"/>
            </p:cNvPicPr>
            <p:nvPr/>
          </p:nvPicPr>
          <p:blipFill rotWithShape="1">
            <a:blip r:embed="rId6">
              <a:extLst>
                <a:ext uri="{28A0092B-C50C-407E-A947-70E740481C1C}">
                  <a14:useLocalDpi xmlns:a14="http://schemas.microsoft.com/office/drawing/2010/main" val="0"/>
                </a:ext>
              </a:extLst>
            </a:blip>
            <a:srcRect t="18624" r="77759"/>
            <a:stretch/>
          </p:blipFill>
          <p:spPr>
            <a:xfrm>
              <a:off x="1938864" y="2590800"/>
              <a:ext cx="1143003" cy="2309220"/>
            </a:xfrm>
            <a:prstGeom prst="rect">
              <a:avLst/>
            </a:prstGeom>
          </p:spPr>
        </p:pic>
        <p:pic>
          <p:nvPicPr>
            <p:cNvPr id="11" name="Picture 10" descr="Screen Shot 2017-10-27 at 1.34.19 PM.png"/>
            <p:cNvPicPr>
              <a:picLocks noChangeAspect="1"/>
            </p:cNvPicPr>
            <p:nvPr/>
          </p:nvPicPr>
          <p:blipFill rotWithShape="1">
            <a:blip r:embed="rId6">
              <a:extLst>
                <a:ext uri="{28A0092B-C50C-407E-A947-70E740481C1C}">
                  <a14:useLocalDpi xmlns:a14="http://schemas.microsoft.com/office/drawing/2010/main" val="0"/>
                </a:ext>
              </a:extLst>
            </a:blip>
            <a:srcRect l="27461" t="18624" r="2732"/>
            <a:stretch/>
          </p:blipFill>
          <p:spPr>
            <a:xfrm>
              <a:off x="2962843" y="2548465"/>
              <a:ext cx="4098357" cy="2637963"/>
            </a:xfrm>
            <a:prstGeom prst="rect">
              <a:avLst/>
            </a:prstGeom>
          </p:spPr>
        </p:pic>
      </p:grpSp>
    </p:spTree>
    <p:extLst>
      <p:ext uri="{BB962C8B-B14F-4D97-AF65-F5344CB8AC3E}">
        <p14:creationId xmlns:p14="http://schemas.microsoft.com/office/powerpoint/2010/main" val="12014225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7"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2" name="Picture 1" descr="Screen Shot 2017-10-27 at 1.34.43 PM.png"/>
          <p:cNvPicPr>
            <a:picLocks noChangeAspect="1"/>
          </p:cNvPicPr>
          <p:nvPr/>
        </p:nvPicPr>
        <p:blipFill rotWithShape="1">
          <a:blip r:embed="rId6">
            <a:extLst>
              <a:ext uri="{28A0092B-C50C-407E-A947-70E740481C1C}">
                <a14:useLocalDpi xmlns:a14="http://schemas.microsoft.com/office/drawing/2010/main" val="0"/>
              </a:ext>
            </a:extLst>
          </a:blip>
          <a:srcRect l="7133" r="6354"/>
          <a:stretch/>
        </p:blipFill>
        <p:spPr>
          <a:xfrm>
            <a:off x="1921933" y="2021384"/>
            <a:ext cx="5156200" cy="3261815"/>
          </a:xfrm>
          <a:prstGeom prst="rect">
            <a:avLst/>
          </a:prstGeom>
        </p:spPr>
      </p:pic>
      <p:sp>
        <p:nvSpPr>
          <p:cNvPr id="3" name="Left Arrow 2"/>
          <p:cNvSpPr/>
          <p:nvPr/>
        </p:nvSpPr>
        <p:spPr>
          <a:xfrm>
            <a:off x="5850465" y="2480733"/>
            <a:ext cx="2023534" cy="448733"/>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61068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7"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7" name="Picture 6" descr="Screen Shot 2017-10-27 at 2.36.0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3337" y="2023535"/>
            <a:ext cx="5146330" cy="2895846"/>
          </a:xfrm>
          <a:prstGeom prst="rect">
            <a:avLst/>
          </a:prstGeom>
        </p:spPr>
      </p:pic>
      <p:sp>
        <p:nvSpPr>
          <p:cNvPr id="3" name="Left Arrow 2"/>
          <p:cNvSpPr/>
          <p:nvPr/>
        </p:nvSpPr>
        <p:spPr>
          <a:xfrm>
            <a:off x="6968067" y="3014154"/>
            <a:ext cx="905932" cy="448733"/>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pic>
        <p:nvPicPr>
          <p:cNvPr id="9" name="Picture 8" descr="Screen Shot 2017-10-27 at 2.36.19 PM.png"/>
          <p:cNvPicPr>
            <a:picLocks noChangeAspect="1"/>
          </p:cNvPicPr>
          <p:nvPr/>
        </p:nvPicPr>
        <p:blipFill rotWithShape="1">
          <a:blip r:embed="rId7">
            <a:extLst>
              <a:ext uri="{28A0092B-C50C-407E-A947-70E740481C1C}">
                <a14:useLocalDpi xmlns:a14="http://schemas.microsoft.com/office/drawing/2010/main" val="0"/>
              </a:ext>
            </a:extLst>
          </a:blip>
          <a:srcRect l="4630" t="37812" r="28148"/>
          <a:stretch/>
        </p:blipFill>
        <p:spPr>
          <a:xfrm>
            <a:off x="2057403" y="3147957"/>
            <a:ext cx="3877732" cy="2038000"/>
          </a:xfrm>
          <a:prstGeom prst="rect">
            <a:avLst/>
          </a:prstGeom>
        </p:spPr>
      </p:pic>
    </p:spTree>
    <p:extLst>
      <p:ext uri="{BB962C8B-B14F-4D97-AF65-F5344CB8AC3E}">
        <p14:creationId xmlns:p14="http://schemas.microsoft.com/office/powerpoint/2010/main" val="293573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7"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2" name="Picture 1" descr="Screen Shot 2017-10-27 at 2.36.5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3475" y="2015068"/>
            <a:ext cx="5156936" cy="3064932"/>
          </a:xfrm>
          <a:prstGeom prst="rect">
            <a:avLst/>
          </a:prstGeom>
        </p:spPr>
      </p:pic>
      <p:sp>
        <p:nvSpPr>
          <p:cNvPr id="10" name="Left Arrow 9"/>
          <p:cNvSpPr/>
          <p:nvPr/>
        </p:nvSpPr>
        <p:spPr>
          <a:xfrm>
            <a:off x="6968067" y="3742287"/>
            <a:ext cx="905932" cy="448733"/>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597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9" name="Picture 8" descr="Robot_Landing.jpg"/>
          <p:cNvPicPr>
            <a:picLocks noChangeAspect="1"/>
          </p:cNvPicPr>
          <p:nvPr/>
        </p:nvPicPr>
        <p:blipFill rotWithShape="1">
          <a:blip r:embed="rId6">
            <a:extLst>
              <a:ext uri="{28A0092B-C50C-407E-A947-70E740481C1C}">
                <a14:useLocalDpi xmlns:a14="http://schemas.microsoft.com/office/drawing/2010/main" val="0"/>
              </a:ext>
            </a:extLst>
          </a:blip>
          <a:srcRect b="15731"/>
          <a:stretch/>
        </p:blipFill>
        <p:spPr>
          <a:xfrm>
            <a:off x="1930402" y="2023530"/>
            <a:ext cx="5130798" cy="3242737"/>
          </a:xfrm>
          <a:prstGeom prst="rect">
            <a:avLst/>
          </a:prstGeom>
        </p:spPr>
      </p:pic>
    </p:spTree>
    <p:extLst>
      <p:ext uri="{BB962C8B-B14F-4D97-AF65-F5344CB8AC3E}">
        <p14:creationId xmlns:p14="http://schemas.microsoft.com/office/powerpoint/2010/main" val="682720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7"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9" name="Group 8"/>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3" name="Picture 2" descr="Screen Shot 2017-10-27 at 2.37.5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2467" y="2956394"/>
              <a:ext cx="5088466" cy="2285882"/>
            </a:xfrm>
            <a:prstGeom prst="rect">
              <a:avLst/>
            </a:prstGeom>
          </p:spPr>
        </p:pic>
        <p:pic>
          <p:nvPicPr>
            <p:cNvPr id="7" name="Picture 6" descr="Screen Shot 2017-10-27 at 2.44.59 PM.png"/>
            <p:cNvPicPr>
              <a:picLocks noChangeAspect="1"/>
            </p:cNvPicPr>
            <p:nvPr/>
          </p:nvPicPr>
          <p:blipFill rotWithShape="1">
            <a:blip r:embed="rId7">
              <a:extLst>
                <a:ext uri="{28A0092B-C50C-407E-A947-70E740481C1C}">
                  <a14:useLocalDpi xmlns:a14="http://schemas.microsoft.com/office/drawing/2010/main" val="0"/>
                </a:ext>
              </a:extLst>
            </a:blip>
            <a:srcRect l="2974" r="4227"/>
            <a:stretch/>
          </p:blipFill>
          <p:spPr>
            <a:xfrm>
              <a:off x="1932200" y="2033037"/>
              <a:ext cx="5118733" cy="812190"/>
            </a:xfrm>
            <a:prstGeom prst="rect">
              <a:avLst/>
            </a:prstGeom>
          </p:spPr>
        </p:pic>
      </p:grpSp>
      <p:sp>
        <p:nvSpPr>
          <p:cNvPr id="10" name="Left Arrow 9"/>
          <p:cNvSpPr/>
          <p:nvPr/>
        </p:nvSpPr>
        <p:spPr>
          <a:xfrm>
            <a:off x="6968067" y="4876821"/>
            <a:ext cx="905932" cy="448733"/>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36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7"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2" name="Picture 1" descr="Screen Shot 2017-10-27 at 1.34.43 PM.png"/>
          <p:cNvPicPr>
            <a:picLocks noChangeAspect="1"/>
          </p:cNvPicPr>
          <p:nvPr/>
        </p:nvPicPr>
        <p:blipFill rotWithShape="1">
          <a:blip r:embed="rId6">
            <a:extLst>
              <a:ext uri="{28A0092B-C50C-407E-A947-70E740481C1C}">
                <a14:useLocalDpi xmlns:a14="http://schemas.microsoft.com/office/drawing/2010/main" val="0"/>
              </a:ext>
            </a:extLst>
          </a:blip>
          <a:srcRect l="7133" r="6354"/>
          <a:stretch/>
        </p:blipFill>
        <p:spPr>
          <a:xfrm>
            <a:off x="1921933" y="2021384"/>
            <a:ext cx="5156200" cy="3261815"/>
          </a:xfrm>
          <a:prstGeom prst="rect">
            <a:avLst/>
          </a:prstGeom>
        </p:spPr>
      </p:pic>
      <p:sp>
        <p:nvSpPr>
          <p:cNvPr id="3" name="Left Arrow 2"/>
          <p:cNvSpPr/>
          <p:nvPr/>
        </p:nvSpPr>
        <p:spPr>
          <a:xfrm>
            <a:off x="7001933" y="2480733"/>
            <a:ext cx="872066" cy="448733"/>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7873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467"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10" name="Group 9"/>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9" name="Picture 8" descr="Screen Shot 2017-10-27 at 1.34.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1933" y="2017474"/>
              <a:ext cx="5139267" cy="3094477"/>
            </a:xfrm>
            <a:prstGeom prst="rect">
              <a:avLst/>
            </a:prstGeom>
          </p:spPr>
        </p:pic>
        <p:pic>
          <p:nvPicPr>
            <p:cNvPr id="7" name="Picture 6" descr="Screen Shot 2017-10-27 at 1.32.4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8867" y="4177271"/>
              <a:ext cx="3633745" cy="1094502"/>
            </a:xfrm>
            <a:prstGeom prst="rect">
              <a:avLst/>
            </a:prstGeom>
          </p:spPr>
        </p:pic>
      </p:grpSp>
    </p:spTree>
    <p:extLst>
      <p:ext uri="{BB962C8B-B14F-4D97-AF65-F5344CB8AC3E}">
        <p14:creationId xmlns:p14="http://schemas.microsoft.com/office/powerpoint/2010/main" val="171095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2" name="Picture 1" descr="Screen Shot 2017-10-27 at 1.34.43 PM.png"/>
          <p:cNvPicPr>
            <a:picLocks noChangeAspect="1"/>
          </p:cNvPicPr>
          <p:nvPr/>
        </p:nvPicPr>
        <p:blipFill rotWithShape="1">
          <a:blip r:embed="rId6">
            <a:extLst>
              <a:ext uri="{28A0092B-C50C-407E-A947-70E740481C1C}">
                <a14:useLocalDpi xmlns:a14="http://schemas.microsoft.com/office/drawing/2010/main" val="0"/>
              </a:ext>
            </a:extLst>
          </a:blip>
          <a:srcRect l="7133" r="6354"/>
          <a:stretch/>
        </p:blipFill>
        <p:spPr>
          <a:xfrm>
            <a:off x="1921933" y="2021384"/>
            <a:ext cx="5156200" cy="3261815"/>
          </a:xfrm>
          <a:prstGeom prst="rect">
            <a:avLst/>
          </a:prstGeom>
        </p:spPr>
      </p:pic>
      <p:sp>
        <p:nvSpPr>
          <p:cNvPr id="7" name="Left Arrow 6"/>
          <p:cNvSpPr/>
          <p:nvPr/>
        </p:nvSpPr>
        <p:spPr>
          <a:xfrm>
            <a:off x="6229666" y="2480733"/>
            <a:ext cx="1644333" cy="448733"/>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809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3" name="Picture 2" descr="Screen Shot 2017-10-27 at 2.51.01 PM.png"/>
          <p:cNvPicPr>
            <a:picLocks noChangeAspect="1"/>
          </p:cNvPicPr>
          <p:nvPr/>
        </p:nvPicPr>
        <p:blipFill rotWithShape="1">
          <a:blip r:embed="rId6">
            <a:extLst>
              <a:ext uri="{28A0092B-C50C-407E-A947-70E740481C1C}">
                <a14:useLocalDpi xmlns:a14="http://schemas.microsoft.com/office/drawing/2010/main" val="0"/>
              </a:ext>
            </a:extLst>
          </a:blip>
          <a:srcRect l="1305"/>
          <a:stretch/>
        </p:blipFill>
        <p:spPr>
          <a:xfrm>
            <a:off x="1913464" y="2008305"/>
            <a:ext cx="5181601" cy="3291828"/>
          </a:xfrm>
          <a:prstGeom prst="rect">
            <a:avLst/>
          </a:prstGeom>
        </p:spPr>
      </p:pic>
      <p:pic>
        <p:nvPicPr>
          <p:cNvPr id="9" name="Picture 8" descr="Screen Shot 2017-10-27 at 2.56.23 PM.png"/>
          <p:cNvPicPr>
            <a:picLocks noChangeAspect="1"/>
          </p:cNvPicPr>
          <p:nvPr/>
        </p:nvPicPr>
        <p:blipFill rotWithShape="1">
          <a:blip r:embed="rId7">
            <a:extLst>
              <a:ext uri="{28A0092B-C50C-407E-A947-70E740481C1C}">
                <a14:useLocalDpi xmlns:a14="http://schemas.microsoft.com/office/drawing/2010/main" val="0"/>
              </a:ext>
            </a:extLst>
          </a:blip>
          <a:srcRect l="19722" t="16230" r="15648" b="41727"/>
          <a:stretch/>
        </p:blipFill>
        <p:spPr>
          <a:xfrm>
            <a:off x="2370663" y="2524751"/>
            <a:ext cx="4377269" cy="1705755"/>
          </a:xfrm>
          <a:prstGeom prst="rect">
            <a:avLst/>
          </a:prstGeom>
        </p:spPr>
      </p:pic>
    </p:spTree>
    <p:extLst>
      <p:ext uri="{BB962C8B-B14F-4D97-AF65-F5344CB8AC3E}">
        <p14:creationId xmlns:p14="http://schemas.microsoft.com/office/powerpoint/2010/main" val="135752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grpSp>
        <p:nvGrpSpPr>
          <p:cNvPr id="7" name="Group 6"/>
          <p:cNvGrpSpPr/>
          <p:nvPr/>
        </p:nvGrpSpPr>
        <p:grpSpPr>
          <a:xfrm>
            <a:off x="780464" y="1719875"/>
            <a:ext cx="7443346" cy="4414730"/>
            <a:chOff x="780464" y="1719875"/>
            <a:chExt cx="7443346" cy="4414730"/>
          </a:xfrm>
        </p:grpSpPr>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10" name="Picture 9" descr="Screen Shot 2017-10-27 at 1.34.43 PM.png"/>
            <p:cNvPicPr>
              <a:picLocks noChangeAspect="1"/>
            </p:cNvPicPr>
            <p:nvPr/>
          </p:nvPicPr>
          <p:blipFill rotWithShape="1">
            <a:blip r:embed="rId6">
              <a:extLst>
                <a:ext uri="{28A0092B-C50C-407E-A947-70E740481C1C}">
                  <a14:useLocalDpi xmlns:a14="http://schemas.microsoft.com/office/drawing/2010/main" val="0"/>
                </a:ext>
              </a:extLst>
            </a:blip>
            <a:srcRect l="7133" r="6354"/>
            <a:stretch/>
          </p:blipFill>
          <p:spPr>
            <a:xfrm>
              <a:off x="1913466" y="2021384"/>
              <a:ext cx="5156200" cy="3261815"/>
            </a:xfrm>
            <a:prstGeom prst="rect">
              <a:avLst/>
            </a:prstGeom>
          </p:spPr>
        </p:pic>
        <p:pic>
          <p:nvPicPr>
            <p:cNvPr id="11" name="Picture 10" descr="Screen Shot 2017-10-27 at 3.18.19 PM.png"/>
            <p:cNvPicPr>
              <a:picLocks noChangeAspect="1"/>
            </p:cNvPicPr>
            <p:nvPr/>
          </p:nvPicPr>
          <p:blipFill rotWithShape="1">
            <a:blip r:embed="rId7">
              <a:extLst>
                <a:ext uri="{28A0092B-C50C-407E-A947-70E740481C1C}">
                  <a14:useLocalDpi xmlns:a14="http://schemas.microsoft.com/office/drawing/2010/main" val="0"/>
                </a:ext>
              </a:extLst>
            </a:blip>
            <a:srcRect l="70900" r="5224" b="2574"/>
            <a:stretch/>
          </p:blipFill>
          <p:spPr>
            <a:xfrm>
              <a:off x="5621715" y="2644663"/>
              <a:ext cx="1447952" cy="2638536"/>
            </a:xfrm>
            <a:prstGeom prst="rect">
              <a:avLst/>
            </a:prstGeom>
          </p:spPr>
        </p:pic>
        <p:pic>
          <p:nvPicPr>
            <p:cNvPr id="2" name="Picture 1" descr="Screen Shot 2017-10-27 at 3.18.19 PM.png"/>
            <p:cNvPicPr>
              <a:picLocks noChangeAspect="1"/>
            </p:cNvPicPr>
            <p:nvPr/>
          </p:nvPicPr>
          <p:blipFill rotWithShape="1">
            <a:blip r:embed="rId7">
              <a:extLst>
                <a:ext uri="{28A0092B-C50C-407E-A947-70E740481C1C}">
                  <a14:useLocalDpi xmlns:a14="http://schemas.microsoft.com/office/drawing/2010/main" val="0"/>
                </a:ext>
              </a:extLst>
            </a:blip>
            <a:srcRect r="34083"/>
            <a:stretch/>
          </p:blipFill>
          <p:spPr>
            <a:xfrm>
              <a:off x="1913466" y="2670035"/>
              <a:ext cx="3857152" cy="2613164"/>
            </a:xfrm>
            <a:prstGeom prst="rect">
              <a:avLst/>
            </a:prstGeom>
          </p:spPr>
        </p:pic>
      </p:grpSp>
      <p:sp>
        <p:nvSpPr>
          <p:cNvPr id="12" name="Oval 11"/>
          <p:cNvSpPr/>
          <p:nvPr/>
        </p:nvSpPr>
        <p:spPr>
          <a:xfrm>
            <a:off x="5554128" y="2576898"/>
            <a:ext cx="1608667" cy="2003565"/>
          </a:xfrm>
          <a:prstGeom prst="ellipse">
            <a:avLst/>
          </a:prstGeom>
          <a:noFill/>
          <a:ln w="28575" cmpd="sng">
            <a:solidFill>
              <a:srgbClr val="E5021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36283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grpSp>
        <p:nvGrpSpPr>
          <p:cNvPr id="7" name="Group 6"/>
          <p:cNvGrpSpPr/>
          <p:nvPr/>
        </p:nvGrpSpPr>
        <p:grpSpPr>
          <a:xfrm>
            <a:off x="1930402" y="2023530"/>
            <a:ext cx="5130798" cy="3242737"/>
            <a:chOff x="1930402" y="2023530"/>
            <a:chExt cx="5130798" cy="3242737"/>
          </a:xfrm>
        </p:grpSpPr>
        <p:pic>
          <p:nvPicPr>
            <p:cNvPr id="9" name="Picture 8" descr="Robot_Landing.jpg"/>
            <p:cNvPicPr>
              <a:picLocks noChangeAspect="1"/>
            </p:cNvPicPr>
            <p:nvPr/>
          </p:nvPicPr>
          <p:blipFill rotWithShape="1">
            <a:blip r:embed="rId6">
              <a:extLst>
                <a:ext uri="{28A0092B-C50C-407E-A947-70E740481C1C}">
                  <a14:useLocalDpi xmlns:a14="http://schemas.microsoft.com/office/drawing/2010/main" val="0"/>
                </a:ext>
              </a:extLst>
            </a:blip>
            <a:srcRect b="15731"/>
            <a:stretch/>
          </p:blipFill>
          <p:spPr>
            <a:xfrm>
              <a:off x="1930402" y="2023530"/>
              <a:ext cx="5130798" cy="3242737"/>
            </a:xfrm>
            <a:prstGeom prst="rect">
              <a:avLst/>
            </a:prstGeom>
          </p:spPr>
        </p:pic>
        <p:sp>
          <p:nvSpPr>
            <p:cNvPr id="3" name="Rectangle 2"/>
            <p:cNvSpPr/>
            <p:nvPr/>
          </p:nvSpPr>
          <p:spPr>
            <a:xfrm>
              <a:off x="3369733" y="3589695"/>
              <a:ext cx="1007534" cy="127171"/>
            </a:xfrm>
            <a:prstGeom prst="rect">
              <a:avLst/>
            </a:prstGeom>
            <a:ln>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 name="TextBox 1"/>
          <p:cNvSpPr txBox="1"/>
          <p:nvPr/>
        </p:nvSpPr>
        <p:spPr>
          <a:xfrm>
            <a:off x="3352798" y="3507430"/>
            <a:ext cx="1879601" cy="276999"/>
          </a:xfrm>
          <a:prstGeom prst="rect">
            <a:avLst/>
          </a:prstGeom>
          <a:noFill/>
        </p:spPr>
        <p:txBody>
          <a:bodyPr wrap="square" rtlCol="0">
            <a:spAutoFit/>
          </a:bodyPr>
          <a:lstStyle/>
          <a:p>
            <a:r>
              <a:rPr lang="en-US" sz="1200" dirty="0" smtClean="0"/>
              <a:t>Where do you want to go?</a:t>
            </a:r>
            <a:endParaRPr lang="en-US" sz="1200" dirty="0"/>
          </a:p>
        </p:txBody>
      </p:sp>
    </p:spTree>
    <p:extLst>
      <p:ext uri="{BB962C8B-B14F-4D97-AF65-F5344CB8AC3E}">
        <p14:creationId xmlns:p14="http://schemas.microsoft.com/office/powerpoint/2010/main" val="3334732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sp>
        <p:nvSpPr>
          <p:cNvPr id="10" name="Rounded Rectangle 9"/>
          <p:cNvSpPr/>
          <p:nvPr/>
        </p:nvSpPr>
        <p:spPr>
          <a:xfrm>
            <a:off x="880533" y="1625601"/>
            <a:ext cx="7264400" cy="45212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702214" y="2325754"/>
            <a:ext cx="5587171" cy="1323439"/>
          </a:xfrm>
          <a:prstGeom prst="rect">
            <a:avLst/>
          </a:prstGeom>
          <a:noFill/>
          <a:ln>
            <a:noFill/>
          </a:ln>
          <a:scene3d>
            <a:camera prst="perspectiveRigh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sp3d extrusionH="57150">
              <a:bevelT w="38100" h="38100"/>
            </a:sp3d>
          </a:bodyPr>
          <a:lstStyle/>
          <a:p>
            <a:pPr algn="ctr"/>
            <a:r>
              <a:rPr lang="en-US" sz="8000" dirty="0" smtClean="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latin typeface="Gotham Bold"/>
                <a:cs typeface="Gotham Bold"/>
              </a:rPr>
              <a:t>Thank You</a:t>
            </a:r>
            <a:endParaRPr lang="en-US" sz="8000" dirty="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latin typeface="Gotham Bold"/>
              <a:cs typeface="Gotham Bold"/>
            </a:endParaRPr>
          </a:p>
        </p:txBody>
      </p:sp>
      <p:sp>
        <p:nvSpPr>
          <p:cNvPr id="3" name="TextBox 2"/>
          <p:cNvSpPr txBox="1"/>
          <p:nvPr/>
        </p:nvSpPr>
        <p:spPr>
          <a:xfrm>
            <a:off x="3202147" y="4414984"/>
            <a:ext cx="2622919" cy="738664"/>
          </a:xfrm>
          <a:prstGeom prst="rect">
            <a:avLst/>
          </a:prstGeom>
          <a:noFill/>
        </p:spPr>
        <p:txBody>
          <a:bodyPr wrap="square" rtlCol="0">
            <a:spAutoFit/>
          </a:bodyPr>
          <a:lstStyle/>
          <a:p>
            <a:pPr algn="ctr"/>
            <a:r>
              <a:rPr lang="en-US" sz="1400" dirty="0">
                <a:solidFill>
                  <a:schemeClr val="tx1">
                    <a:lumMod val="50000"/>
                    <a:lumOff val="50000"/>
                  </a:schemeClr>
                </a:solidFill>
                <a:latin typeface="Gotham Book"/>
                <a:cs typeface="Gotham Book"/>
              </a:rPr>
              <a:t>s</a:t>
            </a:r>
            <a:r>
              <a:rPr lang="en-US" sz="1400" dirty="0" smtClean="0">
                <a:solidFill>
                  <a:schemeClr val="tx1">
                    <a:lumMod val="50000"/>
                    <a:lumOff val="50000"/>
                  </a:schemeClr>
                </a:solidFill>
                <a:latin typeface="Gotham Book"/>
                <a:cs typeface="Gotham Book"/>
              </a:rPr>
              <a:t>cholastic.com/go</a:t>
            </a:r>
          </a:p>
          <a:p>
            <a:pPr algn="ctr"/>
            <a:r>
              <a:rPr lang="en-US" sz="1400" dirty="0" smtClean="0">
                <a:solidFill>
                  <a:schemeClr val="tx1">
                    <a:lumMod val="50000"/>
                    <a:lumOff val="50000"/>
                  </a:schemeClr>
                </a:solidFill>
                <a:latin typeface="Gotham Book"/>
                <a:cs typeface="Gotham Book"/>
              </a:rPr>
              <a:t>(800) 387-1437</a:t>
            </a:r>
          </a:p>
          <a:p>
            <a:pPr algn="ctr"/>
            <a:r>
              <a:rPr lang="en-US" sz="1400" dirty="0" smtClean="0">
                <a:solidFill>
                  <a:schemeClr val="tx1">
                    <a:lumMod val="50000"/>
                    <a:lumOff val="50000"/>
                  </a:schemeClr>
                </a:solidFill>
                <a:latin typeface="Gotham Book"/>
                <a:cs typeface="Gotham Book"/>
              </a:rPr>
              <a:t>digitalinfo@scholastic.com</a:t>
            </a:r>
            <a:endParaRPr lang="en-US" sz="1400" dirty="0">
              <a:solidFill>
                <a:schemeClr val="tx1">
                  <a:lumMod val="50000"/>
                  <a:lumOff val="50000"/>
                </a:schemeClr>
              </a:solidFill>
              <a:latin typeface="Gotham Book"/>
              <a:cs typeface="Gotham Book"/>
            </a:endParaRPr>
          </a:p>
        </p:txBody>
      </p:sp>
    </p:spTree>
    <p:extLst>
      <p:ext uri="{BB962C8B-B14F-4D97-AF65-F5344CB8AC3E}">
        <p14:creationId xmlns:p14="http://schemas.microsoft.com/office/powerpoint/2010/main" val="3369205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sp>
        <p:nvSpPr>
          <p:cNvPr id="10" name="Rounded Rectangle 9"/>
          <p:cNvSpPr/>
          <p:nvPr/>
        </p:nvSpPr>
        <p:spPr>
          <a:xfrm>
            <a:off x="880533" y="1625601"/>
            <a:ext cx="7264400" cy="45212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567500" y="2203179"/>
            <a:ext cx="2322687" cy="1323439"/>
          </a:xfrm>
          <a:prstGeom prst="rect">
            <a:avLst/>
          </a:prstGeom>
          <a:noFill/>
          <a:ln>
            <a:noFill/>
          </a:ln>
          <a:scene3d>
            <a:camera prst="perspectiveRigh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sp3d extrusionH="57150">
              <a:bevelT w="38100" h="38100"/>
            </a:sp3d>
          </a:bodyPr>
          <a:lstStyle/>
          <a:p>
            <a:pPr algn="ctr"/>
            <a:r>
              <a:rPr lang="en-US" sz="8000" dirty="0" smtClean="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latin typeface="Gotham Bold"/>
                <a:cs typeface="Gotham Bold"/>
              </a:rPr>
              <a:t>75%</a:t>
            </a:r>
            <a:endParaRPr lang="en-US" sz="8000" dirty="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latin typeface="Gotham Bold"/>
              <a:cs typeface="Gotham Bold"/>
            </a:endParaRPr>
          </a:p>
        </p:txBody>
      </p:sp>
      <p:sp>
        <p:nvSpPr>
          <p:cNvPr id="3" name="TextBox 2"/>
          <p:cNvSpPr txBox="1"/>
          <p:nvPr/>
        </p:nvSpPr>
        <p:spPr>
          <a:xfrm>
            <a:off x="1696077" y="3369735"/>
            <a:ext cx="1960515" cy="1169551"/>
          </a:xfrm>
          <a:prstGeom prst="rect">
            <a:avLst/>
          </a:prstGeom>
          <a:noFill/>
        </p:spPr>
        <p:txBody>
          <a:bodyPr wrap="square" rtlCol="0">
            <a:spAutoFit/>
          </a:bodyPr>
          <a:lstStyle/>
          <a:p>
            <a:r>
              <a:rPr lang="en-US" sz="1400" dirty="0" smtClean="0">
                <a:solidFill>
                  <a:schemeClr val="tx1">
                    <a:lumMod val="50000"/>
                    <a:lumOff val="50000"/>
                  </a:schemeClr>
                </a:solidFill>
                <a:latin typeface="Gotham Book"/>
                <a:cs typeface="Gotham Book"/>
              </a:rPr>
              <a:t>of students have no idea how to locate the articles and resources they need for their research.</a:t>
            </a:r>
            <a:endParaRPr lang="en-US" sz="1400" dirty="0">
              <a:solidFill>
                <a:schemeClr val="tx1">
                  <a:lumMod val="50000"/>
                  <a:lumOff val="50000"/>
                </a:schemeClr>
              </a:solidFill>
              <a:latin typeface="Gotham Book"/>
              <a:cs typeface="Gotham Book"/>
            </a:endParaRPr>
          </a:p>
        </p:txBody>
      </p:sp>
      <p:grpSp>
        <p:nvGrpSpPr>
          <p:cNvPr id="13" name="Group 12"/>
          <p:cNvGrpSpPr/>
          <p:nvPr/>
        </p:nvGrpSpPr>
        <p:grpSpPr>
          <a:xfrm>
            <a:off x="3776123" y="1676918"/>
            <a:ext cx="3894667" cy="4461416"/>
            <a:chOff x="3776123" y="1676918"/>
            <a:chExt cx="3894667" cy="4461416"/>
          </a:xfrm>
        </p:grpSpPr>
        <p:pic>
          <p:nvPicPr>
            <p:cNvPr id="7" name="Picture 6" descr="34620100_c_sc.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6123" y="1676918"/>
              <a:ext cx="3894667" cy="4461416"/>
            </a:xfrm>
            <a:prstGeom prst="rect">
              <a:avLst/>
            </a:prstGeom>
          </p:spPr>
        </p:pic>
        <p:pic>
          <p:nvPicPr>
            <p:cNvPr id="12" name="Picture 11" descr="Screen Shot 2017-10-26 at 4.20.04 PM.png"/>
            <p:cNvPicPr>
              <a:picLocks noChangeAspect="1"/>
            </p:cNvPicPr>
            <p:nvPr/>
          </p:nvPicPr>
          <p:blipFill rotWithShape="1">
            <a:blip r:embed="rId6">
              <a:extLst>
                <a:ext uri="{28A0092B-C50C-407E-A947-70E740481C1C}">
                  <a14:useLocalDpi xmlns:a14="http://schemas.microsoft.com/office/drawing/2010/main" val="0"/>
                </a:ext>
              </a:extLst>
            </a:blip>
            <a:srcRect l="53825" r="33556"/>
            <a:stretch/>
          </p:blipFill>
          <p:spPr>
            <a:xfrm>
              <a:off x="4875160" y="3659005"/>
              <a:ext cx="1896808" cy="253413"/>
            </a:xfrm>
            <a:prstGeom prst="rect">
              <a:avLst/>
            </a:prstGeom>
          </p:spPr>
        </p:pic>
        <p:pic>
          <p:nvPicPr>
            <p:cNvPr id="11" name="Picture 10" descr="Screen Shot 2017-10-26 at 4.20.0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5160" y="3659005"/>
              <a:ext cx="1887520" cy="217972"/>
            </a:xfrm>
            <a:prstGeom prst="rect">
              <a:avLst/>
            </a:prstGeom>
          </p:spPr>
        </p:pic>
      </p:grpSp>
    </p:spTree>
    <p:extLst>
      <p:ext uri="{BB962C8B-B14F-4D97-AF65-F5344CB8AC3E}">
        <p14:creationId xmlns:p14="http://schemas.microsoft.com/office/powerpoint/2010/main" val="2236960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sp>
        <p:nvSpPr>
          <p:cNvPr id="10" name="Rounded Rectangle 9"/>
          <p:cNvSpPr/>
          <p:nvPr/>
        </p:nvSpPr>
        <p:spPr>
          <a:xfrm>
            <a:off x="880533" y="1625601"/>
            <a:ext cx="7264400" cy="45212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4723557" y="2285355"/>
            <a:ext cx="2495042" cy="1323439"/>
          </a:xfrm>
          <a:prstGeom prst="rect">
            <a:avLst/>
          </a:prstGeom>
          <a:noFill/>
          <a:ln>
            <a:noFill/>
          </a:ln>
          <a:scene3d>
            <a:camera prst="perspectiveRigh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sp3d extrusionH="57150">
              <a:bevelT w="38100" h="38100"/>
            </a:sp3d>
          </a:bodyPr>
          <a:lstStyle/>
          <a:p>
            <a:pPr algn="ctr"/>
            <a:r>
              <a:rPr lang="en-US" sz="8000" dirty="0" smtClean="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latin typeface="Gotham Bold"/>
                <a:cs typeface="Gotham Bold"/>
              </a:rPr>
              <a:t>60%</a:t>
            </a:r>
            <a:endParaRPr lang="en-US" sz="8000" dirty="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latin typeface="Gotham Bold"/>
              <a:cs typeface="Gotham Bold"/>
            </a:endParaRPr>
          </a:p>
        </p:txBody>
      </p:sp>
      <p:sp>
        <p:nvSpPr>
          <p:cNvPr id="3" name="TextBox 2"/>
          <p:cNvSpPr txBox="1"/>
          <p:nvPr/>
        </p:nvSpPr>
        <p:spPr>
          <a:xfrm>
            <a:off x="4946281" y="3504205"/>
            <a:ext cx="2106452" cy="954107"/>
          </a:xfrm>
          <a:prstGeom prst="rect">
            <a:avLst/>
          </a:prstGeom>
          <a:noFill/>
        </p:spPr>
        <p:txBody>
          <a:bodyPr wrap="square" rtlCol="0">
            <a:spAutoFit/>
          </a:bodyPr>
          <a:lstStyle/>
          <a:p>
            <a:r>
              <a:rPr lang="en-US" sz="1400" dirty="0" smtClean="0">
                <a:solidFill>
                  <a:schemeClr val="tx1">
                    <a:lumMod val="50000"/>
                    <a:lumOff val="50000"/>
                  </a:schemeClr>
                </a:solidFill>
                <a:latin typeface="Gotham Book"/>
                <a:cs typeface="Gotham Book"/>
              </a:rPr>
              <a:t>of students don’t verify the accuracy or reliability of the information they find.</a:t>
            </a:r>
            <a:endParaRPr lang="en-US" sz="1400" dirty="0">
              <a:solidFill>
                <a:schemeClr val="tx1">
                  <a:lumMod val="50000"/>
                  <a:lumOff val="50000"/>
                </a:schemeClr>
              </a:solidFill>
              <a:latin typeface="Gotham Book"/>
              <a:cs typeface="Gotham Book"/>
            </a:endParaRPr>
          </a:p>
        </p:txBody>
      </p:sp>
      <p:grpSp>
        <p:nvGrpSpPr>
          <p:cNvPr id="15" name="Group 14"/>
          <p:cNvGrpSpPr/>
          <p:nvPr/>
        </p:nvGrpSpPr>
        <p:grpSpPr>
          <a:xfrm>
            <a:off x="1472118" y="1726201"/>
            <a:ext cx="3077469" cy="4408310"/>
            <a:chOff x="1472118" y="1726201"/>
            <a:chExt cx="3077469" cy="4408310"/>
          </a:xfrm>
        </p:grpSpPr>
        <p:pic>
          <p:nvPicPr>
            <p:cNvPr id="6" name="Picture 5" descr="70278667_c_sc.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2118" y="1726201"/>
              <a:ext cx="3077469" cy="4408310"/>
            </a:xfrm>
            <a:prstGeom prst="rect">
              <a:avLst/>
            </a:prstGeom>
          </p:spPr>
        </p:pic>
        <p:pic>
          <p:nvPicPr>
            <p:cNvPr id="14" name="Picture 13" descr="Screen Shot 2017-10-26 at 4.39.18 PM.png"/>
            <p:cNvPicPr>
              <a:picLocks noChangeAspect="1"/>
            </p:cNvPicPr>
            <p:nvPr/>
          </p:nvPicPr>
          <p:blipFill rotWithShape="1">
            <a:blip r:embed="rId6">
              <a:extLst>
                <a:ext uri="{28A0092B-C50C-407E-A947-70E740481C1C}">
                  <a14:useLocalDpi xmlns:a14="http://schemas.microsoft.com/office/drawing/2010/main" val="0"/>
                </a:ext>
              </a:extLst>
            </a:blip>
            <a:srcRect r="14291"/>
            <a:stretch/>
          </p:blipFill>
          <p:spPr>
            <a:xfrm>
              <a:off x="2343418" y="4017319"/>
              <a:ext cx="1415782" cy="1045747"/>
            </a:xfrm>
            <a:prstGeom prst="rect">
              <a:avLst/>
            </a:prstGeom>
          </p:spPr>
        </p:pic>
      </p:grpSp>
    </p:spTree>
    <p:extLst>
      <p:ext uri="{BB962C8B-B14F-4D97-AF65-F5344CB8AC3E}">
        <p14:creationId xmlns:p14="http://schemas.microsoft.com/office/powerpoint/2010/main" val="33036839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sp>
        <p:nvSpPr>
          <p:cNvPr id="10" name="Rounded Rectangle 9"/>
          <p:cNvSpPr/>
          <p:nvPr/>
        </p:nvSpPr>
        <p:spPr>
          <a:xfrm>
            <a:off x="880533" y="1625601"/>
            <a:ext cx="7264400" cy="4521200"/>
          </a:xfrm>
          <a:prstGeom prst="round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Rectangle 1"/>
          <p:cNvSpPr/>
          <p:nvPr/>
        </p:nvSpPr>
        <p:spPr>
          <a:xfrm>
            <a:off x="1218433" y="2406588"/>
            <a:ext cx="2359620" cy="1323439"/>
          </a:xfrm>
          <a:prstGeom prst="rect">
            <a:avLst/>
          </a:prstGeom>
          <a:noFill/>
          <a:ln>
            <a:noFill/>
          </a:ln>
          <a:scene3d>
            <a:camera prst="perspectiveRigh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wrap="none" lIns="91440" tIns="45720" rIns="91440" bIns="45720">
            <a:spAutoFit/>
            <a:sp3d extrusionH="57150">
              <a:bevelT w="38100" h="38100"/>
            </a:sp3d>
          </a:bodyPr>
          <a:lstStyle/>
          <a:p>
            <a:pPr algn="ctr"/>
            <a:r>
              <a:rPr lang="en-US" sz="8000" dirty="0" smtClean="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latin typeface="Gotham Bold"/>
                <a:cs typeface="Gotham Bold"/>
              </a:rPr>
              <a:t>58%</a:t>
            </a:r>
            <a:endParaRPr lang="en-US" sz="8000" dirty="0">
              <a:ln w="900" cmpd="sng">
                <a:solidFill>
                  <a:schemeClr val="accent1">
                    <a:satMod val="190000"/>
                    <a:alpha val="55000"/>
                  </a:schemeClr>
                </a:solidFill>
                <a:prstDash val="solid"/>
              </a:ln>
              <a:solidFill>
                <a:schemeClr val="tx2">
                  <a:lumMod val="60000"/>
                  <a:lumOff val="40000"/>
                </a:schemeClr>
              </a:solidFill>
              <a:effectLst>
                <a:innerShdw blurRad="101600" dist="76200" dir="5400000">
                  <a:schemeClr val="accent1">
                    <a:satMod val="190000"/>
                    <a:tint val="100000"/>
                    <a:alpha val="74000"/>
                  </a:schemeClr>
                </a:innerShdw>
              </a:effectLst>
              <a:latin typeface="Gotham Bold"/>
              <a:cs typeface="Gotham Bold"/>
            </a:endParaRPr>
          </a:p>
        </p:txBody>
      </p:sp>
      <p:sp>
        <p:nvSpPr>
          <p:cNvPr id="3" name="TextBox 2"/>
          <p:cNvSpPr txBox="1"/>
          <p:nvPr/>
        </p:nvSpPr>
        <p:spPr>
          <a:xfrm>
            <a:off x="1398748" y="3602818"/>
            <a:ext cx="2064119" cy="954107"/>
          </a:xfrm>
          <a:prstGeom prst="rect">
            <a:avLst/>
          </a:prstGeom>
          <a:noFill/>
        </p:spPr>
        <p:txBody>
          <a:bodyPr wrap="square" rtlCol="0">
            <a:spAutoFit/>
          </a:bodyPr>
          <a:lstStyle/>
          <a:p>
            <a:r>
              <a:rPr lang="en-US" sz="1400" dirty="0">
                <a:solidFill>
                  <a:schemeClr val="tx1">
                    <a:lumMod val="50000"/>
                    <a:lumOff val="50000"/>
                  </a:schemeClr>
                </a:solidFill>
                <a:latin typeface="Gotham Book"/>
                <a:cs typeface="Gotham Book"/>
              </a:rPr>
              <a:t>of teachers report spending 2-5 hours per week searching for digital </a:t>
            </a:r>
            <a:r>
              <a:rPr lang="en-US" sz="1400" dirty="0" smtClean="0">
                <a:solidFill>
                  <a:schemeClr val="tx1">
                    <a:lumMod val="50000"/>
                    <a:lumOff val="50000"/>
                  </a:schemeClr>
                </a:solidFill>
                <a:latin typeface="Gotham Book"/>
                <a:cs typeface="Gotham Book"/>
              </a:rPr>
              <a:t>content.</a:t>
            </a:r>
            <a:endParaRPr lang="en-US" sz="1400" dirty="0">
              <a:solidFill>
                <a:schemeClr val="tx1">
                  <a:lumMod val="50000"/>
                  <a:lumOff val="50000"/>
                </a:schemeClr>
              </a:solidFill>
              <a:latin typeface="Gotham Book"/>
              <a:cs typeface="Gotham Book"/>
            </a:endParaRPr>
          </a:p>
        </p:txBody>
      </p:sp>
      <p:pic>
        <p:nvPicPr>
          <p:cNvPr id="7" name="Picture 6"/>
          <p:cNvPicPr>
            <a:picLocks noChangeAspect="1"/>
          </p:cNvPicPr>
          <p:nvPr/>
        </p:nvPicPr>
        <p:blipFill>
          <a:blip r:embed="rId5"/>
          <a:stretch>
            <a:fillRect/>
          </a:stretch>
        </p:blipFill>
        <p:spPr>
          <a:xfrm>
            <a:off x="3657600" y="2406588"/>
            <a:ext cx="4487333" cy="3036428"/>
          </a:xfrm>
          <a:prstGeom prst="rect">
            <a:avLst/>
          </a:prstGeom>
        </p:spPr>
      </p:pic>
    </p:spTree>
    <p:extLst>
      <p:ext uri="{BB962C8B-B14F-4D97-AF65-F5344CB8AC3E}">
        <p14:creationId xmlns:p14="http://schemas.microsoft.com/office/powerpoint/2010/main" val="41041069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9" name="Picture 8" descr="Robot_Landing.jpg"/>
          <p:cNvPicPr>
            <a:picLocks noChangeAspect="1"/>
          </p:cNvPicPr>
          <p:nvPr/>
        </p:nvPicPr>
        <p:blipFill rotWithShape="1">
          <a:blip r:embed="rId6">
            <a:extLst>
              <a:ext uri="{28A0092B-C50C-407E-A947-70E740481C1C}">
                <a14:useLocalDpi xmlns:a14="http://schemas.microsoft.com/office/drawing/2010/main" val="0"/>
              </a:ext>
            </a:extLst>
          </a:blip>
          <a:srcRect b="15731"/>
          <a:stretch/>
        </p:blipFill>
        <p:spPr>
          <a:xfrm>
            <a:off x="1930402" y="2023530"/>
            <a:ext cx="5130798" cy="3242737"/>
          </a:xfrm>
          <a:prstGeom prst="rect">
            <a:avLst/>
          </a:prstGeom>
        </p:spPr>
      </p:pic>
    </p:spTree>
    <p:extLst>
      <p:ext uri="{BB962C8B-B14F-4D97-AF65-F5344CB8AC3E}">
        <p14:creationId xmlns:p14="http://schemas.microsoft.com/office/powerpoint/2010/main" val="6742879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14" name="Picture 13" descr="lavaflow.jpg"/>
          <p:cNvPicPr>
            <a:picLocks noChangeAspect="1"/>
          </p:cNvPicPr>
          <p:nvPr/>
        </p:nvPicPr>
        <p:blipFill rotWithShape="1">
          <a:blip r:embed="rId6">
            <a:extLst>
              <a:ext uri="{28A0092B-C50C-407E-A947-70E740481C1C}">
                <a14:useLocalDpi xmlns:a14="http://schemas.microsoft.com/office/drawing/2010/main" val="0"/>
              </a:ext>
            </a:extLst>
          </a:blip>
          <a:srcRect b="14658"/>
          <a:stretch/>
        </p:blipFill>
        <p:spPr>
          <a:xfrm>
            <a:off x="1924756" y="2012493"/>
            <a:ext cx="5136444" cy="3287639"/>
          </a:xfrm>
          <a:prstGeom prst="rect">
            <a:avLst/>
          </a:prstGeom>
        </p:spPr>
      </p:pic>
      <p:sp>
        <p:nvSpPr>
          <p:cNvPr id="2" name="Left Arrow 1"/>
          <p:cNvSpPr/>
          <p:nvPr/>
        </p:nvSpPr>
        <p:spPr>
          <a:xfrm>
            <a:off x="6908799" y="4309534"/>
            <a:ext cx="1185334" cy="44026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932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pic>
        <p:nvPicPr>
          <p:cNvPr id="4" name="Picture 3" descr="RedBarLogo_PMS_SM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5987" y="6392560"/>
            <a:ext cx="2075728" cy="259466"/>
          </a:xfrm>
          <a:prstGeom prst="rect">
            <a:avLst/>
          </a:prstGeom>
        </p:spPr>
      </p:pic>
      <p:pic>
        <p:nvPicPr>
          <p:cNvPr id="5" name="Picture 4" descr="SchDigTM__RedBlu_ST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2843" y="214698"/>
            <a:ext cx="3266823" cy="1306729"/>
          </a:xfrm>
          <a:prstGeom prst="rect">
            <a:avLst/>
          </a:prstGeom>
        </p:spPr>
      </p:pic>
      <p:pic>
        <p:nvPicPr>
          <p:cNvPr id="6" name="Picture 5" descr="laptop.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464" y="1719875"/>
            <a:ext cx="7443346" cy="4414730"/>
          </a:xfrm>
          <a:prstGeom prst="rect">
            <a:avLst/>
          </a:prstGeom>
        </p:spPr>
      </p:pic>
      <p:pic>
        <p:nvPicPr>
          <p:cNvPr id="13" name="Picture 12" descr="venusflytrap.jpg"/>
          <p:cNvPicPr>
            <a:picLocks noChangeAspect="1"/>
          </p:cNvPicPr>
          <p:nvPr/>
        </p:nvPicPr>
        <p:blipFill rotWithShape="1">
          <a:blip r:embed="rId6">
            <a:extLst>
              <a:ext uri="{28A0092B-C50C-407E-A947-70E740481C1C}">
                <a14:useLocalDpi xmlns:a14="http://schemas.microsoft.com/office/drawing/2010/main" val="0"/>
              </a:ext>
            </a:extLst>
          </a:blip>
          <a:srcRect b="15874"/>
          <a:stretch/>
        </p:blipFill>
        <p:spPr>
          <a:xfrm>
            <a:off x="1932642" y="2035798"/>
            <a:ext cx="5120091" cy="3230469"/>
          </a:xfrm>
          <a:prstGeom prst="rect">
            <a:avLst/>
          </a:prstGeom>
        </p:spPr>
      </p:pic>
      <p:sp>
        <p:nvSpPr>
          <p:cNvPr id="7" name="Left Arrow 6"/>
          <p:cNvSpPr/>
          <p:nvPr/>
        </p:nvSpPr>
        <p:spPr>
          <a:xfrm>
            <a:off x="7052733" y="1930401"/>
            <a:ext cx="1185334" cy="440266"/>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94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7361</TotalTime>
  <Words>1449</Words>
  <Application>Microsoft Office PowerPoint</Application>
  <PresentationFormat>On-screen Show (4:3)</PresentationFormat>
  <Paragraphs>88</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Gotham Bold</vt:lpstr>
      <vt:lpstr>Gotham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Scholastic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Seewagen</dc:creator>
  <cp:lastModifiedBy>Cassel, Wendy</cp:lastModifiedBy>
  <cp:revision>53</cp:revision>
  <dcterms:created xsi:type="dcterms:W3CDTF">2017-10-19T14:18:15Z</dcterms:created>
  <dcterms:modified xsi:type="dcterms:W3CDTF">2017-10-30T13:58:45Z</dcterms:modified>
</cp:coreProperties>
</file>